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5" r:id="rId6"/>
    <p:sldId id="260" r:id="rId7"/>
    <p:sldId id="261" r:id="rId8"/>
    <p:sldId id="262" r:id="rId9"/>
    <p:sldId id="263" r:id="rId10"/>
    <p:sldId id="264" r:id="rId11"/>
  </p:sldIdLst>
  <p:sldSz cx="10693400" cy="7562850"/>
  <p:notesSz cx="9607550" cy="6889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62"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12" autoAdjust="0"/>
    <p:restoredTop sz="94637"/>
  </p:normalViewPr>
  <p:slideViewPr>
    <p:cSldViewPr>
      <p:cViewPr varScale="1">
        <p:scale>
          <a:sx n="93" d="100"/>
          <a:sy n="93" d="100"/>
        </p:scale>
        <p:origin x="2104" y="216"/>
      </p:cViewPr>
      <p:guideLst>
        <p:guide orient="horz" pos="2862"/>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6"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9/16/17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C1A175"/>
                </a:solidFill>
                <a:latin typeface="GillSansNova-Light"/>
                <a:cs typeface="GillSansNova-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9/16/17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C1A175"/>
                </a:solidFill>
                <a:latin typeface="GillSansNova-Light"/>
                <a:cs typeface="GillSansNova-Light"/>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9/16/17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C1A175"/>
                </a:solidFill>
                <a:latin typeface="GillSansNova-Light"/>
                <a:cs typeface="GillSansNova-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9/16/17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9/16/17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23988" y="365815"/>
            <a:ext cx="3445423" cy="421640"/>
          </a:xfrm>
          <a:prstGeom prst="rect">
            <a:avLst/>
          </a:prstGeom>
        </p:spPr>
        <p:txBody>
          <a:bodyPr wrap="square" lIns="0" tIns="0" rIns="0" bIns="0">
            <a:spAutoFit/>
          </a:bodyPr>
          <a:lstStyle>
            <a:lvl1pPr>
              <a:defRPr sz="2600" b="0" i="0">
                <a:solidFill>
                  <a:srgbClr val="C1A175"/>
                </a:solidFill>
                <a:latin typeface="GillSansNova-Light"/>
                <a:cs typeface="GillSansNova-Light"/>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9/16/17</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image" Target="../media/image7.jpg"/><Relationship Id="rId1" Type="http://schemas.openxmlformats.org/officeDocument/2006/relationships/slideLayout" Target="../slideLayouts/slideLayout5.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6.jpeg"/></Relationships>
</file>

<file path=ppt/slides/_rels/slide2.xml.rels><?xml version="1.0" encoding="UTF-8" standalone="yes"?>
<Relationships xmlns="http://schemas.openxmlformats.org/package/2006/relationships"><Relationship Id="rId11" Type="http://schemas.openxmlformats.org/officeDocument/2006/relationships/image" Target="../media/image13.png"/><Relationship Id="rId12"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hyperlink" Target="mailto:info@lemuriaresort.com" TargetMode="External"/><Relationship Id="rId4" Type="http://schemas.openxmlformats.org/officeDocument/2006/relationships/hyperlink" Target="http://www.constancehotels.com/" TargetMode="External"/><Relationship Id="rId5" Type="http://schemas.openxmlformats.org/officeDocument/2006/relationships/hyperlink" Target="mailto:resa@constancehotels.com" TargetMode="External"/><Relationship Id="rId6" Type="http://schemas.openxmlformats.org/officeDocument/2006/relationships/hyperlink" Target="mailto:mkt@constancehotels.com" TargetMode="External"/><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jpg"/><Relationship Id="rId3" Type="http://schemas.openxmlformats.org/officeDocument/2006/relationships/image" Target="../media/image1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7.jpg"/><Relationship Id="rId3" Type="http://schemas.openxmlformats.org/officeDocument/2006/relationships/image" Target="../media/image18.jpg"/></Relationships>
</file>

<file path=ppt/slides/_rels/slide5.xml.rels><?xml version="1.0" encoding="UTF-8" standalone="yes"?>
<Relationships xmlns="http://schemas.openxmlformats.org/package/2006/relationships"><Relationship Id="rId3" Type="http://schemas.openxmlformats.org/officeDocument/2006/relationships/image" Target="../media/image16.jpg"/><Relationship Id="rId4" Type="http://schemas.openxmlformats.org/officeDocument/2006/relationships/image" Target="../media/image17.jpg"/><Relationship Id="rId5" Type="http://schemas.openxmlformats.org/officeDocument/2006/relationships/image" Target="../media/image18.jpg"/><Relationship Id="rId1" Type="http://schemas.openxmlformats.org/officeDocument/2006/relationships/slideLayout" Target="../slideLayouts/slideLayout5.xml"/><Relationship Id="rId2" Type="http://schemas.openxmlformats.org/officeDocument/2006/relationships/image" Target="../media/image1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1.jpg"/><Relationship Id="rId3" Type="http://schemas.openxmlformats.org/officeDocument/2006/relationships/image" Target="../media/image22.jpg"/></Relationships>
</file>

<file path=ppt/slides/_rels/slide9.xml.rels><?xml version="1.0" encoding="UTF-8" standalone="yes"?>
<Relationships xmlns="http://schemas.openxmlformats.org/package/2006/relationships"><Relationship Id="rId3" Type="http://schemas.openxmlformats.org/officeDocument/2006/relationships/image" Target="../media/image24.jpg"/><Relationship Id="rId4" Type="http://schemas.openxmlformats.org/officeDocument/2006/relationships/image" Target="../media/image25.jpg"/><Relationship Id="rId1" Type="http://schemas.openxmlformats.org/officeDocument/2006/relationships/slideLayout" Target="../slideLayouts/slideLayout5.xml"/><Relationship Id="rId2" Type="http://schemas.openxmlformats.org/officeDocument/2006/relationships/image" Target="../media/image23.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
            <a:ext cx="2902496" cy="755999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7789494" y="12"/>
            <a:ext cx="2902496" cy="7559992"/>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2902496" y="12"/>
            <a:ext cx="3113354" cy="2670594"/>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6010101" y="12"/>
            <a:ext cx="1779392" cy="4449076"/>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2902496" y="2664855"/>
            <a:ext cx="3113354" cy="2676358"/>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6010101" y="4443340"/>
            <a:ext cx="1779392" cy="3116665"/>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2902496" y="5335460"/>
            <a:ext cx="3113354" cy="2224544"/>
          </a:xfrm>
          <a:prstGeom prst="rect">
            <a:avLst/>
          </a:prstGeom>
          <a:blipFill>
            <a:blip r:embed="rId8" cstate="print"/>
            <a:stretch>
              <a:fillRect/>
            </a:stretch>
          </a:blipFill>
        </p:spPr>
        <p:txBody>
          <a:bodyPr wrap="square" lIns="0" tIns="0" rIns="0" bIns="0" rtlCol="0"/>
          <a:lstStyle/>
          <a:p>
            <a:endParaRPr/>
          </a:p>
        </p:txBody>
      </p:sp>
      <p:sp>
        <p:nvSpPr>
          <p:cNvPr id="9" name="object 9"/>
          <p:cNvSpPr txBox="1"/>
          <p:nvPr/>
        </p:nvSpPr>
        <p:spPr>
          <a:xfrm>
            <a:off x="3621288" y="4061523"/>
            <a:ext cx="3777768" cy="1061637"/>
          </a:xfrm>
          <a:prstGeom prst="rect">
            <a:avLst/>
          </a:prstGeom>
        </p:spPr>
        <p:txBody>
          <a:bodyPr vert="horz" wrap="square" lIns="0" tIns="12700" rIns="0" bIns="0" rtlCol="0">
            <a:spAutoFit/>
          </a:bodyPr>
          <a:lstStyle/>
          <a:p>
            <a:pPr marL="1359535" marR="5080" indent="-1346835" algn="ctr">
              <a:lnSpc>
                <a:spcPct val="111100"/>
              </a:lnSpc>
              <a:spcBef>
                <a:spcPts val="100"/>
              </a:spcBef>
            </a:pPr>
            <a:r>
              <a:rPr lang="zh-CN" altLang="en-US" sz="3200" spc="25" dirty="0">
                <a:solidFill>
                  <a:srgbClr val="C1A175"/>
                </a:solidFill>
                <a:latin typeface="华文中宋" panose="02010600040101010101" pitchFamily="2" charset="-122"/>
                <a:ea typeface="华文中宋" panose="02010600040101010101" pitchFamily="2" charset="-122"/>
                <a:cs typeface="Heiti TC"/>
              </a:rPr>
              <a:t>避世净土，热带绿洲</a:t>
            </a:r>
            <a:endParaRPr lang="zh-CN" altLang="en-US" sz="3200" dirty="0">
              <a:latin typeface="华文中宋" panose="02010600040101010101" pitchFamily="2" charset="-122"/>
              <a:ea typeface="华文中宋" panose="02010600040101010101" pitchFamily="2" charset="-122"/>
              <a:cs typeface="Heiti TC"/>
            </a:endParaRPr>
          </a:p>
          <a:p>
            <a:pPr marL="12700" marR="5080" indent="-635" algn="ctr">
              <a:lnSpc>
                <a:spcPct val="105600"/>
              </a:lnSpc>
              <a:spcBef>
                <a:spcPts val="100"/>
              </a:spcBef>
            </a:pPr>
            <a:endParaRPr sz="3000" dirty="0">
              <a:latin typeface="华文中宋" panose="02010600040101010101" pitchFamily="2" charset="-122"/>
              <a:ea typeface="华文中宋" panose="02010600040101010101" pitchFamily="2" charset="-122"/>
              <a:cs typeface="GillSansNova-UltraLight"/>
            </a:endParaRPr>
          </a:p>
        </p:txBody>
      </p:sp>
      <p:sp>
        <p:nvSpPr>
          <p:cNvPr id="10" name="object 10"/>
          <p:cNvSpPr txBox="1"/>
          <p:nvPr/>
        </p:nvSpPr>
        <p:spPr>
          <a:xfrm>
            <a:off x="4538700" y="6522505"/>
            <a:ext cx="1614805" cy="764312"/>
          </a:xfrm>
          <a:prstGeom prst="rect">
            <a:avLst/>
          </a:prstGeom>
        </p:spPr>
        <p:txBody>
          <a:bodyPr vert="horz" wrap="square" lIns="0" tIns="12700" rIns="0" bIns="0" rtlCol="0">
            <a:spAutoFit/>
          </a:bodyPr>
          <a:lstStyle/>
          <a:p>
            <a:pPr marL="12700" algn="ctr">
              <a:lnSpc>
                <a:spcPct val="100000"/>
              </a:lnSpc>
              <a:spcBef>
                <a:spcPts val="100"/>
              </a:spcBef>
            </a:pPr>
            <a:r>
              <a:rPr lang="zh-CN" altLang="en-US" sz="2400" spc="-25" dirty="0">
                <a:solidFill>
                  <a:srgbClr val="C1A175"/>
                </a:solidFill>
                <a:latin typeface="华文中宋" panose="02010600040101010101" pitchFamily="2" charset="-122"/>
                <a:ea typeface="华文中宋" panose="02010600040101010101" pitchFamily="2" charset="-122"/>
                <a:cs typeface="GillSansNova-Light"/>
              </a:rPr>
              <a:t>酒店简介</a:t>
            </a:r>
          </a:p>
          <a:p>
            <a:pPr marL="12700" algn="ctr">
              <a:lnSpc>
                <a:spcPct val="100000"/>
              </a:lnSpc>
              <a:spcBef>
                <a:spcPts val="100"/>
              </a:spcBef>
            </a:pPr>
            <a:endParaRPr sz="2400" dirty="0">
              <a:latin typeface="华文中宋" panose="02010600040101010101" pitchFamily="2" charset="-122"/>
              <a:ea typeface="华文中宋" panose="02010600040101010101" pitchFamily="2" charset="-122"/>
              <a:cs typeface="GillSansNova-Light"/>
            </a:endParaRPr>
          </a:p>
        </p:txBody>
      </p:sp>
      <p:sp>
        <p:nvSpPr>
          <p:cNvPr id="11" name="object 11"/>
          <p:cNvSpPr/>
          <p:nvPr/>
        </p:nvSpPr>
        <p:spPr>
          <a:xfrm>
            <a:off x="3487541" y="3749379"/>
            <a:ext cx="3804920" cy="114935"/>
          </a:xfrm>
          <a:custGeom>
            <a:avLst/>
            <a:gdLst/>
            <a:ahLst/>
            <a:cxnLst/>
            <a:rect l="l" t="t" r="r" b="b"/>
            <a:pathLst>
              <a:path w="3804920" h="114935">
                <a:moveTo>
                  <a:pt x="3748488" y="58484"/>
                </a:moveTo>
                <a:lnTo>
                  <a:pt x="3739821" y="62207"/>
                </a:lnTo>
                <a:lnTo>
                  <a:pt x="3716101" y="65439"/>
                </a:lnTo>
                <a:lnTo>
                  <a:pt x="3715435" y="66103"/>
                </a:lnTo>
                <a:lnTo>
                  <a:pt x="3711232" y="66103"/>
                </a:lnTo>
                <a:lnTo>
                  <a:pt x="3735096" y="69267"/>
                </a:lnTo>
                <a:lnTo>
                  <a:pt x="3756461" y="78178"/>
                </a:lnTo>
                <a:lnTo>
                  <a:pt x="3774452" y="91960"/>
                </a:lnTo>
                <a:lnTo>
                  <a:pt x="3788194" y="109740"/>
                </a:lnTo>
                <a:lnTo>
                  <a:pt x="3790315" y="113372"/>
                </a:lnTo>
                <a:lnTo>
                  <a:pt x="3794975" y="114617"/>
                </a:lnTo>
                <a:lnTo>
                  <a:pt x="3802240" y="110388"/>
                </a:lnTo>
                <a:lnTo>
                  <a:pt x="3803484" y="105714"/>
                </a:lnTo>
                <a:lnTo>
                  <a:pt x="3801364" y="102082"/>
                </a:lnTo>
                <a:lnTo>
                  <a:pt x="3785194" y="81158"/>
                </a:lnTo>
                <a:lnTo>
                  <a:pt x="3765542" y="66103"/>
                </a:lnTo>
                <a:lnTo>
                  <a:pt x="3715435" y="66103"/>
                </a:lnTo>
                <a:lnTo>
                  <a:pt x="3716101" y="65439"/>
                </a:lnTo>
                <a:lnTo>
                  <a:pt x="3764675" y="65439"/>
                </a:lnTo>
                <a:lnTo>
                  <a:pt x="3764089" y="64990"/>
                </a:lnTo>
                <a:lnTo>
                  <a:pt x="3748488" y="58484"/>
                </a:lnTo>
                <a:close/>
              </a:path>
              <a:path w="3804920" h="114935">
                <a:moveTo>
                  <a:pt x="3707015" y="50863"/>
                </a:moveTo>
                <a:lnTo>
                  <a:pt x="3416" y="50863"/>
                </a:lnTo>
                <a:lnTo>
                  <a:pt x="0" y="54279"/>
                </a:lnTo>
                <a:lnTo>
                  <a:pt x="0" y="62699"/>
                </a:lnTo>
                <a:lnTo>
                  <a:pt x="3416" y="66103"/>
                </a:lnTo>
                <a:lnTo>
                  <a:pt x="3707015" y="66103"/>
                </a:lnTo>
                <a:lnTo>
                  <a:pt x="3703612" y="62699"/>
                </a:lnTo>
                <a:lnTo>
                  <a:pt x="3703612" y="54279"/>
                </a:lnTo>
                <a:lnTo>
                  <a:pt x="3707015" y="50863"/>
                </a:lnTo>
                <a:close/>
              </a:path>
              <a:path w="3804920" h="114935">
                <a:moveTo>
                  <a:pt x="3711232" y="50863"/>
                </a:moveTo>
                <a:lnTo>
                  <a:pt x="3707015" y="50863"/>
                </a:lnTo>
                <a:lnTo>
                  <a:pt x="3703612" y="54279"/>
                </a:lnTo>
                <a:lnTo>
                  <a:pt x="3703612" y="62699"/>
                </a:lnTo>
                <a:lnTo>
                  <a:pt x="3707015" y="66103"/>
                </a:lnTo>
                <a:lnTo>
                  <a:pt x="3711232" y="66103"/>
                </a:lnTo>
                <a:lnTo>
                  <a:pt x="3716101" y="65439"/>
                </a:lnTo>
                <a:lnTo>
                  <a:pt x="3718852" y="62699"/>
                </a:lnTo>
                <a:lnTo>
                  <a:pt x="3718852" y="54279"/>
                </a:lnTo>
                <a:lnTo>
                  <a:pt x="3716079" y="51507"/>
                </a:lnTo>
                <a:lnTo>
                  <a:pt x="3711232" y="50863"/>
                </a:lnTo>
                <a:close/>
              </a:path>
              <a:path w="3804920" h="114935">
                <a:moveTo>
                  <a:pt x="3716079" y="51507"/>
                </a:moveTo>
                <a:lnTo>
                  <a:pt x="3718852" y="54279"/>
                </a:lnTo>
                <a:lnTo>
                  <a:pt x="3718852" y="62699"/>
                </a:lnTo>
                <a:lnTo>
                  <a:pt x="3716101" y="65439"/>
                </a:lnTo>
                <a:lnTo>
                  <a:pt x="3739821" y="62207"/>
                </a:lnTo>
                <a:lnTo>
                  <a:pt x="3748488" y="58484"/>
                </a:lnTo>
                <a:lnTo>
                  <a:pt x="3739088" y="54564"/>
                </a:lnTo>
                <a:lnTo>
                  <a:pt x="3716079" y="51507"/>
                </a:lnTo>
                <a:close/>
              </a:path>
              <a:path w="3804920" h="114935">
                <a:moveTo>
                  <a:pt x="3765831" y="50863"/>
                </a:moveTo>
                <a:lnTo>
                  <a:pt x="3715435" y="50863"/>
                </a:lnTo>
                <a:lnTo>
                  <a:pt x="3716079" y="51507"/>
                </a:lnTo>
                <a:lnTo>
                  <a:pt x="3739088" y="54564"/>
                </a:lnTo>
                <a:lnTo>
                  <a:pt x="3748488" y="58484"/>
                </a:lnTo>
                <a:lnTo>
                  <a:pt x="3765365" y="51233"/>
                </a:lnTo>
                <a:lnTo>
                  <a:pt x="3765831" y="50863"/>
                </a:lnTo>
                <a:close/>
              </a:path>
              <a:path w="3804920" h="114935">
                <a:moveTo>
                  <a:pt x="3796042" y="0"/>
                </a:moveTo>
                <a:lnTo>
                  <a:pt x="3791407" y="1371"/>
                </a:lnTo>
                <a:lnTo>
                  <a:pt x="3789400" y="5067"/>
                </a:lnTo>
                <a:lnTo>
                  <a:pt x="3775752" y="23685"/>
                </a:lnTo>
                <a:lnTo>
                  <a:pt x="3757541" y="38157"/>
                </a:lnTo>
                <a:lnTo>
                  <a:pt x="3735717" y="47533"/>
                </a:lnTo>
                <a:lnTo>
                  <a:pt x="3711232" y="50863"/>
                </a:lnTo>
                <a:lnTo>
                  <a:pt x="3716079" y="51507"/>
                </a:lnTo>
                <a:lnTo>
                  <a:pt x="3715435" y="50863"/>
                </a:lnTo>
                <a:lnTo>
                  <a:pt x="3765831" y="50863"/>
                </a:lnTo>
                <a:lnTo>
                  <a:pt x="3786737" y="34251"/>
                </a:lnTo>
                <a:lnTo>
                  <a:pt x="3802811" y="12331"/>
                </a:lnTo>
                <a:lnTo>
                  <a:pt x="3804818" y="8636"/>
                </a:lnTo>
                <a:lnTo>
                  <a:pt x="3803434" y="4000"/>
                </a:lnTo>
                <a:lnTo>
                  <a:pt x="3796042" y="0"/>
                </a:lnTo>
                <a:close/>
              </a:path>
            </a:pathLst>
          </a:custGeom>
          <a:solidFill>
            <a:srgbClr val="C1A175"/>
          </a:solidFill>
        </p:spPr>
        <p:txBody>
          <a:bodyPr wrap="square" lIns="0" tIns="0" rIns="0" bIns="0" rtlCol="0"/>
          <a:lstStyle/>
          <a:p>
            <a:endParaRPr/>
          </a:p>
        </p:txBody>
      </p:sp>
      <p:sp>
        <p:nvSpPr>
          <p:cNvPr id="12" name="object 12"/>
          <p:cNvSpPr/>
          <p:nvPr/>
        </p:nvSpPr>
        <p:spPr>
          <a:xfrm>
            <a:off x="3399650" y="3751811"/>
            <a:ext cx="98425" cy="114935"/>
          </a:xfrm>
          <a:custGeom>
            <a:avLst/>
            <a:gdLst/>
            <a:ahLst/>
            <a:cxnLst/>
            <a:rect l="l" t="t" r="r" b="b"/>
            <a:pathLst>
              <a:path w="98425" h="114935">
                <a:moveTo>
                  <a:pt x="54585" y="56135"/>
                </a:moveTo>
                <a:lnTo>
                  <a:pt x="38152" y="63444"/>
                </a:lnTo>
                <a:lnTo>
                  <a:pt x="17463" y="80462"/>
                </a:lnTo>
                <a:lnTo>
                  <a:pt x="1943" y="102387"/>
                </a:lnTo>
                <a:lnTo>
                  <a:pt x="0" y="106108"/>
                </a:lnTo>
                <a:lnTo>
                  <a:pt x="1435" y="110718"/>
                </a:lnTo>
                <a:lnTo>
                  <a:pt x="8890" y="114617"/>
                </a:lnTo>
                <a:lnTo>
                  <a:pt x="13500" y="113182"/>
                </a:lnTo>
                <a:lnTo>
                  <a:pt x="15443" y="109461"/>
                </a:lnTo>
                <a:lnTo>
                  <a:pt x="28630" y="90843"/>
                </a:lnTo>
                <a:lnTo>
                  <a:pt x="46174" y="76406"/>
                </a:lnTo>
                <a:lnTo>
                  <a:pt x="67160" y="67070"/>
                </a:lnTo>
                <a:lnTo>
                  <a:pt x="90678" y="63753"/>
                </a:lnTo>
                <a:lnTo>
                  <a:pt x="63633" y="60041"/>
                </a:lnTo>
                <a:lnTo>
                  <a:pt x="54585" y="56135"/>
                </a:lnTo>
                <a:close/>
              </a:path>
              <a:path w="98425" h="114935">
                <a:moveTo>
                  <a:pt x="94881" y="48513"/>
                </a:moveTo>
                <a:lnTo>
                  <a:pt x="90678" y="48513"/>
                </a:lnTo>
                <a:lnTo>
                  <a:pt x="62920" y="52429"/>
                </a:lnTo>
                <a:lnTo>
                  <a:pt x="54585" y="56135"/>
                </a:lnTo>
                <a:lnTo>
                  <a:pt x="63633" y="60041"/>
                </a:lnTo>
                <a:lnTo>
                  <a:pt x="90678" y="63753"/>
                </a:lnTo>
                <a:lnTo>
                  <a:pt x="94881" y="63753"/>
                </a:lnTo>
                <a:lnTo>
                  <a:pt x="98298" y="60337"/>
                </a:lnTo>
                <a:lnTo>
                  <a:pt x="98298" y="51930"/>
                </a:lnTo>
                <a:lnTo>
                  <a:pt x="94881" y="48513"/>
                </a:lnTo>
                <a:close/>
              </a:path>
              <a:path w="98425" h="114935">
                <a:moveTo>
                  <a:pt x="9918" y="0"/>
                </a:moveTo>
                <a:lnTo>
                  <a:pt x="2578" y="4127"/>
                </a:lnTo>
                <a:lnTo>
                  <a:pt x="1270" y="8762"/>
                </a:lnTo>
                <a:lnTo>
                  <a:pt x="3327" y="12433"/>
                </a:lnTo>
                <a:lnTo>
                  <a:pt x="18949" y="33369"/>
                </a:lnTo>
                <a:lnTo>
                  <a:pt x="39387" y="49576"/>
                </a:lnTo>
                <a:lnTo>
                  <a:pt x="54585" y="56135"/>
                </a:lnTo>
                <a:lnTo>
                  <a:pt x="62920" y="52429"/>
                </a:lnTo>
                <a:lnTo>
                  <a:pt x="90678" y="48513"/>
                </a:lnTo>
                <a:lnTo>
                  <a:pt x="47221" y="36499"/>
                </a:lnTo>
                <a:lnTo>
                  <a:pt x="16624" y="4978"/>
                </a:lnTo>
                <a:lnTo>
                  <a:pt x="14566" y="1308"/>
                </a:lnTo>
                <a:lnTo>
                  <a:pt x="9918" y="0"/>
                </a:lnTo>
                <a:close/>
              </a:path>
            </a:pathLst>
          </a:custGeom>
          <a:solidFill>
            <a:srgbClr val="C1A175"/>
          </a:solidFill>
        </p:spPr>
        <p:txBody>
          <a:bodyPr wrap="square" lIns="0" tIns="0" rIns="0" bIns="0" rtlCol="0"/>
          <a:lstStyle/>
          <a:p>
            <a:endParaRPr/>
          </a:p>
        </p:txBody>
      </p:sp>
      <p:sp>
        <p:nvSpPr>
          <p:cNvPr id="13" name="object 13"/>
          <p:cNvSpPr/>
          <p:nvPr/>
        </p:nvSpPr>
        <p:spPr>
          <a:xfrm>
            <a:off x="4743050" y="2572406"/>
            <a:ext cx="157480" cy="184150"/>
          </a:xfrm>
          <a:custGeom>
            <a:avLst/>
            <a:gdLst/>
            <a:ahLst/>
            <a:cxnLst/>
            <a:rect l="l" t="t" r="r" b="b"/>
            <a:pathLst>
              <a:path w="157479" h="184150">
                <a:moveTo>
                  <a:pt x="94856" y="0"/>
                </a:moveTo>
                <a:lnTo>
                  <a:pt x="57312" y="6990"/>
                </a:lnTo>
                <a:lnTo>
                  <a:pt x="27230" y="26371"/>
                </a:lnTo>
                <a:lnTo>
                  <a:pt x="7247" y="55753"/>
                </a:lnTo>
                <a:lnTo>
                  <a:pt x="0" y="92748"/>
                </a:lnTo>
                <a:lnTo>
                  <a:pt x="6019" y="125837"/>
                </a:lnTo>
                <a:lnTo>
                  <a:pt x="23912" y="155084"/>
                </a:lnTo>
                <a:lnTo>
                  <a:pt x="53433" y="175956"/>
                </a:lnTo>
                <a:lnTo>
                  <a:pt x="94335" y="183921"/>
                </a:lnTo>
                <a:lnTo>
                  <a:pt x="110650" y="183023"/>
                </a:lnTo>
                <a:lnTo>
                  <a:pt x="126520" y="180278"/>
                </a:lnTo>
                <a:lnTo>
                  <a:pt x="141995" y="175611"/>
                </a:lnTo>
                <a:lnTo>
                  <a:pt x="157124" y="168948"/>
                </a:lnTo>
                <a:lnTo>
                  <a:pt x="157124" y="165531"/>
                </a:lnTo>
                <a:lnTo>
                  <a:pt x="94856" y="165531"/>
                </a:lnTo>
                <a:lnTo>
                  <a:pt x="63949" y="159730"/>
                </a:lnTo>
                <a:lnTo>
                  <a:pt x="40532" y="143952"/>
                </a:lnTo>
                <a:lnTo>
                  <a:pt x="25686" y="120638"/>
                </a:lnTo>
                <a:lnTo>
                  <a:pt x="20497" y="92227"/>
                </a:lnTo>
                <a:lnTo>
                  <a:pt x="25728" y="64059"/>
                </a:lnTo>
                <a:lnTo>
                  <a:pt x="40665" y="40525"/>
                </a:lnTo>
                <a:lnTo>
                  <a:pt x="64174" y="24383"/>
                </a:lnTo>
                <a:lnTo>
                  <a:pt x="95123" y="18389"/>
                </a:lnTo>
                <a:lnTo>
                  <a:pt x="155816" y="18389"/>
                </a:lnTo>
                <a:lnTo>
                  <a:pt x="155816" y="14185"/>
                </a:lnTo>
                <a:lnTo>
                  <a:pt x="140601" y="8090"/>
                </a:lnTo>
                <a:lnTo>
                  <a:pt x="125336" y="3644"/>
                </a:lnTo>
                <a:lnTo>
                  <a:pt x="110071" y="923"/>
                </a:lnTo>
                <a:lnTo>
                  <a:pt x="94856" y="0"/>
                </a:lnTo>
                <a:close/>
              </a:path>
              <a:path w="157479" h="184150">
                <a:moveTo>
                  <a:pt x="157124" y="147142"/>
                </a:moveTo>
                <a:lnTo>
                  <a:pt x="142446" y="155110"/>
                </a:lnTo>
                <a:lnTo>
                  <a:pt x="127176" y="160866"/>
                </a:lnTo>
                <a:lnTo>
                  <a:pt x="111313" y="164356"/>
                </a:lnTo>
                <a:lnTo>
                  <a:pt x="94856" y="165531"/>
                </a:lnTo>
                <a:lnTo>
                  <a:pt x="157124" y="165531"/>
                </a:lnTo>
                <a:lnTo>
                  <a:pt x="157124" y="147142"/>
                </a:lnTo>
                <a:close/>
              </a:path>
              <a:path w="157479" h="184150">
                <a:moveTo>
                  <a:pt x="155816" y="18389"/>
                </a:moveTo>
                <a:lnTo>
                  <a:pt x="95123" y="18389"/>
                </a:lnTo>
                <a:lnTo>
                  <a:pt x="110812" y="19544"/>
                </a:lnTo>
                <a:lnTo>
                  <a:pt x="126255" y="22891"/>
                </a:lnTo>
                <a:lnTo>
                  <a:pt x="141305" y="28258"/>
                </a:lnTo>
                <a:lnTo>
                  <a:pt x="155816" y="35471"/>
                </a:lnTo>
                <a:lnTo>
                  <a:pt x="155816" y="18389"/>
                </a:lnTo>
                <a:close/>
              </a:path>
            </a:pathLst>
          </a:custGeom>
          <a:solidFill>
            <a:srgbClr val="C1A175"/>
          </a:solidFill>
        </p:spPr>
        <p:txBody>
          <a:bodyPr wrap="square" lIns="0" tIns="0" rIns="0" bIns="0" rtlCol="0"/>
          <a:lstStyle/>
          <a:p>
            <a:endParaRPr/>
          </a:p>
        </p:txBody>
      </p:sp>
      <p:sp>
        <p:nvSpPr>
          <p:cNvPr id="14" name="object 14"/>
          <p:cNvSpPr/>
          <p:nvPr/>
        </p:nvSpPr>
        <p:spPr>
          <a:xfrm>
            <a:off x="4923302" y="2572402"/>
            <a:ext cx="189230" cy="184150"/>
          </a:xfrm>
          <a:custGeom>
            <a:avLst/>
            <a:gdLst/>
            <a:ahLst/>
            <a:cxnLst/>
            <a:rect l="l" t="t" r="r" b="b"/>
            <a:pathLst>
              <a:path w="189229" h="184150">
                <a:moveTo>
                  <a:pt x="93802" y="0"/>
                </a:moveTo>
                <a:lnTo>
                  <a:pt x="54649" y="7513"/>
                </a:lnTo>
                <a:lnTo>
                  <a:pt x="25126" y="27786"/>
                </a:lnTo>
                <a:lnTo>
                  <a:pt x="6491" y="57419"/>
                </a:lnTo>
                <a:lnTo>
                  <a:pt x="0" y="93014"/>
                </a:lnTo>
                <a:lnTo>
                  <a:pt x="6700" y="127725"/>
                </a:lnTo>
                <a:lnTo>
                  <a:pt x="25619" y="156700"/>
                </a:lnTo>
                <a:lnTo>
                  <a:pt x="54981" y="176562"/>
                </a:lnTo>
                <a:lnTo>
                  <a:pt x="93014" y="183934"/>
                </a:lnTo>
                <a:lnTo>
                  <a:pt x="132941" y="176498"/>
                </a:lnTo>
                <a:lnTo>
                  <a:pt x="149779" y="165277"/>
                </a:lnTo>
                <a:lnTo>
                  <a:pt x="93281" y="165277"/>
                </a:lnTo>
                <a:lnTo>
                  <a:pt x="64904" y="159919"/>
                </a:lnTo>
                <a:lnTo>
                  <a:pt x="41678" y="144711"/>
                </a:lnTo>
                <a:lnTo>
                  <a:pt x="25990" y="121524"/>
                </a:lnTo>
                <a:lnTo>
                  <a:pt x="20231" y="92227"/>
                </a:lnTo>
                <a:lnTo>
                  <a:pt x="25019" y="65322"/>
                </a:lnTo>
                <a:lnTo>
                  <a:pt x="39217" y="41744"/>
                </a:lnTo>
                <a:lnTo>
                  <a:pt x="62579" y="25015"/>
                </a:lnTo>
                <a:lnTo>
                  <a:pt x="94856" y="18656"/>
                </a:lnTo>
                <a:lnTo>
                  <a:pt x="150185" y="18656"/>
                </a:lnTo>
                <a:lnTo>
                  <a:pt x="132828" y="7262"/>
                </a:lnTo>
                <a:lnTo>
                  <a:pt x="93802" y="0"/>
                </a:lnTo>
                <a:close/>
              </a:path>
              <a:path w="189229" h="184150">
                <a:moveTo>
                  <a:pt x="150185" y="18656"/>
                </a:moveTo>
                <a:lnTo>
                  <a:pt x="94856" y="18656"/>
                </a:lnTo>
                <a:lnTo>
                  <a:pt x="126084" y="24971"/>
                </a:lnTo>
                <a:lnTo>
                  <a:pt x="149182" y="41584"/>
                </a:lnTo>
                <a:lnTo>
                  <a:pt x="163509" y="64996"/>
                </a:lnTo>
                <a:lnTo>
                  <a:pt x="168329" y="91173"/>
                </a:lnTo>
                <a:lnTo>
                  <a:pt x="168339" y="92227"/>
                </a:lnTo>
                <a:lnTo>
                  <a:pt x="164186" y="116832"/>
                </a:lnTo>
                <a:lnTo>
                  <a:pt x="150856" y="140608"/>
                </a:lnTo>
                <a:lnTo>
                  <a:pt x="127525" y="158325"/>
                </a:lnTo>
                <a:lnTo>
                  <a:pt x="93281" y="165277"/>
                </a:lnTo>
                <a:lnTo>
                  <a:pt x="149779" y="165277"/>
                </a:lnTo>
                <a:lnTo>
                  <a:pt x="163139" y="156375"/>
                </a:lnTo>
                <a:lnTo>
                  <a:pt x="182252" y="126841"/>
                </a:lnTo>
                <a:lnTo>
                  <a:pt x="188925" y="91173"/>
                </a:lnTo>
                <a:lnTo>
                  <a:pt x="182116" y="55978"/>
                </a:lnTo>
                <a:lnTo>
                  <a:pt x="162842" y="26965"/>
                </a:lnTo>
                <a:lnTo>
                  <a:pt x="150185" y="18656"/>
                </a:lnTo>
                <a:close/>
              </a:path>
            </a:pathLst>
          </a:custGeom>
          <a:solidFill>
            <a:srgbClr val="C1A175"/>
          </a:solidFill>
        </p:spPr>
        <p:txBody>
          <a:bodyPr wrap="square" lIns="0" tIns="0" rIns="0" bIns="0" rtlCol="0"/>
          <a:lstStyle/>
          <a:p>
            <a:endParaRPr/>
          </a:p>
        </p:txBody>
      </p:sp>
      <p:sp>
        <p:nvSpPr>
          <p:cNvPr id="15" name="object 15"/>
          <p:cNvSpPr/>
          <p:nvPr/>
        </p:nvSpPr>
        <p:spPr>
          <a:xfrm>
            <a:off x="5352209" y="2572407"/>
            <a:ext cx="99060" cy="184150"/>
          </a:xfrm>
          <a:custGeom>
            <a:avLst/>
            <a:gdLst/>
            <a:ahLst/>
            <a:cxnLst/>
            <a:rect l="l" t="t" r="r" b="b"/>
            <a:pathLst>
              <a:path w="99060" h="184150">
                <a:moveTo>
                  <a:pt x="800" y="143459"/>
                </a:moveTo>
                <a:lnTo>
                  <a:pt x="800" y="168160"/>
                </a:lnTo>
                <a:lnTo>
                  <a:pt x="11424" y="174947"/>
                </a:lnTo>
                <a:lnTo>
                  <a:pt x="22766" y="179884"/>
                </a:lnTo>
                <a:lnTo>
                  <a:pt x="34748" y="182900"/>
                </a:lnTo>
                <a:lnTo>
                  <a:pt x="47294" y="183921"/>
                </a:lnTo>
                <a:lnTo>
                  <a:pt x="68273" y="180387"/>
                </a:lnTo>
                <a:lnTo>
                  <a:pt x="84447" y="170621"/>
                </a:lnTo>
                <a:lnTo>
                  <a:pt x="87484" y="166319"/>
                </a:lnTo>
                <a:lnTo>
                  <a:pt x="47294" y="166319"/>
                </a:lnTo>
                <a:lnTo>
                  <a:pt x="34600" y="164817"/>
                </a:lnTo>
                <a:lnTo>
                  <a:pt x="22571" y="160408"/>
                </a:lnTo>
                <a:lnTo>
                  <a:pt x="11279" y="153240"/>
                </a:lnTo>
                <a:lnTo>
                  <a:pt x="800" y="143459"/>
                </a:lnTo>
                <a:close/>
              </a:path>
              <a:path w="99060" h="184150">
                <a:moveTo>
                  <a:pt x="51765" y="0"/>
                </a:moveTo>
                <a:lnTo>
                  <a:pt x="31043" y="3352"/>
                </a:lnTo>
                <a:lnTo>
                  <a:pt x="14652" y="12641"/>
                </a:lnTo>
                <a:lnTo>
                  <a:pt x="3877" y="26708"/>
                </a:lnTo>
                <a:lnTo>
                  <a:pt x="0" y="44399"/>
                </a:lnTo>
                <a:lnTo>
                  <a:pt x="2123" y="59976"/>
                </a:lnTo>
                <a:lnTo>
                  <a:pt x="8904" y="73040"/>
                </a:lnTo>
                <a:lnTo>
                  <a:pt x="20954" y="84529"/>
                </a:lnTo>
                <a:lnTo>
                  <a:pt x="38887" y="95377"/>
                </a:lnTo>
                <a:lnTo>
                  <a:pt x="59726" y="107489"/>
                </a:lnTo>
                <a:lnTo>
                  <a:pt x="71742" y="117609"/>
                </a:lnTo>
                <a:lnTo>
                  <a:pt x="77252" y="127189"/>
                </a:lnTo>
                <a:lnTo>
                  <a:pt x="78574" y="137680"/>
                </a:lnTo>
                <a:lnTo>
                  <a:pt x="76237" y="149468"/>
                </a:lnTo>
                <a:lnTo>
                  <a:pt x="69735" y="158500"/>
                </a:lnTo>
                <a:lnTo>
                  <a:pt x="59833" y="164282"/>
                </a:lnTo>
                <a:lnTo>
                  <a:pt x="47294" y="166319"/>
                </a:lnTo>
                <a:lnTo>
                  <a:pt x="87484" y="166319"/>
                </a:lnTo>
                <a:lnTo>
                  <a:pt x="94856" y="155878"/>
                </a:lnTo>
                <a:lnTo>
                  <a:pt x="98539" y="137414"/>
                </a:lnTo>
                <a:lnTo>
                  <a:pt x="96563" y="120975"/>
                </a:lnTo>
                <a:lnTo>
                  <a:pt x="89438" y="107197"/>
                </a:lnTo>
                <a:lnTo>
                  <a:pt x="75366" y="94405"/>
                </a:lnTo>
                <a:lnTo>
                  <a:pt x="34936" y="70481"/>
                </a:lnTo>
                <a:lnTo>
                  <a:pt x="25130" y="61220"/>
                </a:lnTo>
                <a:lnTo>
                  <a:pt x="20891" y="52549"/>
                </a:lnTo>
                <a:lnTo>
                  <a:pt x="19977" y="43878"/>
                </a:lnTo>
                <a:lnTo>
                  <a:pt x="22201" y="33272"/>
                </a:lnTo>
                <a:lnTo>
                  <a:pt x="28514" y="25058"/>
                </a:lnTo>
                <a:lnTo>
                  <a:pt x="38375" y="19752"/>
                </a:lnTo>
                <a:lnTo>
                  <a:pt x="51244" y="17868"/>
                </a:lnTo>
                <a:lnTo>
                  <a:pt x="91706" y="17868"/>
                </a:lnTo>
                <a:lnTo>
                  <a:pt x="91706" y="11557"/>
                </a:lnTo>
                <a:lnTo>
                  <a:pt x="82324" y="6536"/>
                </a:lnTo>
                <a:lnTo>
                  <a:pt x="72426" y="2921"/>
                </a:lnTo>
                <a:lnTo>
                  <a:pt x="62183" y="734"/>
                </a:lnTo>
                <a:lnTo>
                  <a:pt x="51765" y="0"/>
                </a:lnTo>
                <a:close/>
              </a:path>
              <a:path w="99060" h="184150">
                <a:moveTo>
                  <a:pt x="91706" y="17868"/>
                </a:moveTo>
                <a:lnTo>
                  <a:pt x="51244" y="17868"/>
                </a:lnTo>
                <a:lnTo>
                  <a:pt x="62035" y="18894"/>
                </a:lnTo>
                <a:lnTo>
                  <a:pt x="72361" y="21939"/>
                </a:lnTo>
                <a:lnTo>
                  <a:pt x="82244" y="26955"/>
                </a:lnTo>
                <a:lnTo>
                  <a:pt x="91706" y="33896"/>
                </a:lnTo>
                <a:lnTo>
                  <a:pt x="91706" y="17868"/>
                </a:lnTo>
                <a:close/>
              </a:path>
            </a:pathLst>
          </a:custGeom>
          <a:solidFill>
            <a:srgbClr val="C1A175"/>
          </a:solidFill>
        </p:spPr>
        <p:txBody>
          <a:bodyPr wrap="square" lIns="0" tIns="0" rIns="0" bIns="0" rtlCol="0"/>
          <a:lstStyle/>
          <a:p>
            <a:endParaRPr/>
          </a:p>
        </p:txBody>
      </p:sp>
      <p:sp>
        <p:nvSpPr>
          <p:cNvPr id="16" name="object 16"/>
          <p:cNvSpPr/>
          <p:nvPr/>
        </p:nvSpPr>
        <p:spPr>
          <a:xfrm>
            <a:off x="5541000" y="2592116"/>
            <a:ext cx="0" cy="161925"/>
          </a:xfrm>
          <a:custGeom>
            <a:avLst/>
            <a:gdLst/>
            <a:ahLst/>
            <a:cxnLst/>
            <a:rect l="l" t="t" r="r" b="b"/>
            <a:pathLst>
              <a:path h="161925">
                <a:moveTo>
                  <a:pt x="0" y="0"/>
                </a:moveTo>
                <a:lnTo>
                  <a:pt x="0" y="161848"/>
                </a:lnTo>
              </a:path>
            </a:pathLst>
          </a:custGeom>
          <a:ln w="19710">
            <a:solidFill>
              <a:srgbClr val="C1A175"/>
            </a:solidFill>
          </a:ln>
        </p:spPr>
        <p:txBody>
          <a:bodyPr wrap="square" lIns="0" tIns="0" rIns="0" bIns="0" rtlCol="0"/>
          <a:lstStyle/>
          <a:p>
            <a:endParaRPr/>
          </a:p>
        </p:txBody>
      </p:sp>
      <p:sp>
        <p:nvSpPr>
          <p:cNvPr id="17" name="object 17"/>
          <p:cNvSpPr/>
          <p:nvPr/>
        </p:nvSpPr>
        <p:spPr>
          <a:xfrm>
            <a:off x="5467823" y="2583442"/>
            <a:ext cx="147320" cy="0"/>
          </a:xfrm>
          <a:custGeom>
            <a:avLst/>
            <a:gdLst/>
            <a:ahLst/>
            <a:cxnLst/>
            <a:rect l="l" t="t" r="r" b="b"/>
            <a:pathLst>
              <a:path w="147320">
                <a:moveTo>
                  <a:pt x="0" y="0"/>
                </a:moveTo>
                <a:lnTo>
                  <a:pt x="147142" y="0"/>
                </a:lnTo>
              </a:path>
            </a:pathLst>
          </a:custGeom>
          <a:ln w="17348">
            <a:solidFill>
              <a:srgbClr val="C1A175"/>
            </a:solidFill>
          </a:ln>
        </p:spPr>
        <p:txBody>
          <a:bodyPr wrap="square" lIns="0" tIns="0" rIns="0" bIns="0" rtlCol="0"/>
          <a:lstStyle/>
          <a:p>
            <a:endParaRPr/>
          </a:p>
        </p:txBody>
      </p:sp>
      <p:sp>
        <p:nvSpPr>
          <p:cNvPr id="18" name="object 18"/>
          <p:cNvSpPr/>
          <p:nvPr/>
        </p:nvSpPr>
        <p:spPr>
          <a:xfrm>
            <a:off x="5598131" y="2574766"/>
            <a:ext cx="170815" cy="179705"/>
          </a:xfrm>
          <a:custGeom>
            <a:avLst/>
            <a:gdLst/>
            <a:ahLst/>
            <a:cxnLst/>
            <a:rect l="l" t="t" r="r" b="b"/>
            <a:pathLst>
              <a:path w="170814" h="179705">
                <a:moveTo>
                  <a:pt x="90906" y="0"/>
                </a:moveTo>
                <a:lnTo>
                  <a:pt x="77063" y="0"/>
                </a:lnTo>
                <a:lnTo>
                  <a:pt x="0" y="179197"/>
                </a:lnTo>
                <a:lnTo>
                  <a:pt x="20116" y="179197"/>
                </a:lnTo>
                <a:lnTo>
                  <a:pt x="37465" y="138430"/>
                </a:lnTo>
                <a:lnTo>
                  <a:pt x="47582" y="132704"/>
                </a:lnTo>
                <a:lnTo>
                  <a:pt x="58939" y="128392"/>
                </a:lnTo>
                <a:lnTo>
                  <a:pt x="71531" y="125673"/>
                </a:lnTo>
                <a:lnTo>
                  <a:pt x="85356" y="124726"/>
                </a:lnTo>
                <a:lnTo>
                  <a:pt x="146180" y="124726"/>
                </a:lnTo>
                <a:lnTo>
                  <a:pt x="140980" y="112991"/>
                </a:lnTo>
                <a:lnTo>
                  <a:pt x="120637" y="112991"/>
                </a:lnTo>
                <a:lnTo>
                  <a:pt x="120415" y="112903"/>
                </a:lnTo>
                <a:lnTo>
                  <a:pt x="48336" y="112903"/>
                </a:lnTo>
                <a:lnTo>
                  <a:pt x="83591" y="30048"/>
                </a:lnTo>
                <a:lnTo>
                  <a:pt x="104222" y="30048"/>
                </a:lnTo>
                <a:lnTo>
                  <a:pt x="90906" y="0"/>
                </a:lnTo>
                <a:close/>
              </a:path>
              <a:path w="170814" h="179705">
                <a:moveTo>
                  <a:pt x="146180" y="124726"/>
                </a:moveTo>
                <a:lnTo>
                  <a:pt x="85356" y="124726"/>
                </a:lnTo>
                <a:lnTo>
                  <a:pt x="98683" y="125674"/>
                </a:lnTo>
                <a:lnTo>
                  <a:pt x="110912" y="128397"/>
                </a:lnTo>
                <a:lnTo>
                  <a:pt x="122021" y="132709"/>
                </a:lnTo>
                <a:lnTo>
                  <a:pt x="131991" y="138430"/>
                </a:lnTo>
                <a:lnTo>
                  <a:pt x="150202" y="179197"/>
                </a:lnTo>
                <a:lnTo>
                  <a:pt x="170319" y="179197"/>
                </a:lnTo>
                <a:lnTo>
                  <a:pt x="146180" y="124726"/>
                </a:lnTo>
                <a:close/>
              </a:path>
              <a:path w="170814" h="179705">
                <a:moveTo>
                  <a:pt x="104222" y="30048"/>
                </a:moveTo>
                <a:lnTo>
                  <a:pt x="83591" y="30048"/>
                </a:lnTo>
                <a:lnTo>
                  <a:pt x="120637" y="112991"/>
                </a:lnTo>
                <a:lnTo>
                  <a:pt x="140980" y="112991"/>
                </a:lnTo>
                <a:lnTo>
                  <a:pt x="104222" y="30048"/>
                </a:lnTo>
                <a:close/>
              </a:path>
              <a:path w="170814" h="179705">
                <a:moveTo>
                  <a:pt x="85229" y="105384"/>
                </a:moveTo>
                <a:lnTo>
                  <a:pt x="73366" y="106289"/>
                </a:lnTo>
                <a:lnTo>
                  <a:pt x="62596" y="108424"/>
                </a:lnTo>
                <a:lnTo>
                  <a:pt x="53920" y="110919"/>
                </a:lnTo>
                <a:lnTo>
                  <a:pt x="48336" y="112903"/>
                </a:lnTo>
                <a:lnTo>
                  <a:pt x="120415" y="112903"/>
                </a:lnTo>
                <a:lnTo>
                  <a:pt x="116179" y="111208"/>
                </a:lnTo>
                <a:lnTo>
                  <a:pt x="108191" y="108659"/>
                </a:lnTo>
                <a:lnTo>
                  <a:pt x="97573" y="106375"/>
                </a:lnTo>
                <a:lnTo>
                  <a:pt x="85229" y="105384"/>
                </a:lnTo>
                <a:close/>
              </a:path>
            </a:pathLst>
          </a:custGeom>
          <a:solidFill>
            <a:srgbClr val="C1A175"/>
          </a:solidFill>
        </p:spPr>
        <p:txBody>
          <a:bodyPr wrap="square" lIns="0" tIns="0" rIns="0" bIns="0" rtlCol="0"/>
          <a:lstStyle/>
          <a:p>
            <a:endParaRPr/>
          </a:p>
        </p:txBody>
      </p:sp>
      <p:sp>
        <p:nvSpPr>
          <p:cNvPr id="19" name="object 19"/>
          <p:cNvSpPr/>
          <p:nvPr/>
        </p:nvSpPr>
        <p:spPr>
          <a:xfrm>
            <a:off x="5993479" y="2572406"/>
            <a:ext cx="157480" cy="184150"/>
          </a:xfrm>
          <a:custGeom>
            <a:avLst/>
            <a:gdLst/>
            <a:ahLst/>
            <a:cxnLst/>
            <a:rect l="l" t="t" r="r" b="b"/>
            <a:pathLst>
              <a:path w="157479" h="184150">
                <a:moveTo>
                  <a:pt x="94856" y="0"/>
                </a:moveTo>
                <a:lnTo>
                  <a:pt x="57312" y="6990"/>
                </a:lnTo>
                <a:lnTo>
                  <a:pt x="27230" y="26371"/>
                </a:lnTo>
                <a:lnTo>
                  <a:pt x="7247" y="55753"/>
                </a:lnTo>
                <a:lnTo>
                  <a:pt x="0" y="92748"/>
                </a:lnTo>
                <a:lnTo>
                  <a:pt x="6019" y="125837"/>
                </a:lnTo>
                <a:lnTo>
                  <a:pt x="23912" y="155084"/>
                </a:lnTo>
                <a:lnTo>
                  <a:pt x="53433" y="175956"/>
                </a:lnTo>
                <a:lnTo>
                  <a:pt x="94335" y="183921"/>
                </a:lnTo>
                <a:lnTo>
                  <a:pt x="110650" y="183023"/>
                </a:lnTo>
                <a:lnTo>
                  <a:pt x="126520" y="180278"/>
                </a:lnTo>
                <a:lnTo>
                  <a:pt x="141995" y="175611"/>
                </a:lnTo>
                <a:lnTo>
                  <a:pt x="157124" y="168948"/>
                </a:lnTo>
                <a:lnTo>
                  <a:pt x="157124" y="165531"/>
                </a:lnTo>
                <a:lnTo>
                  <a:pt x="94856" y="165531"/>
                </a:lnTo>
                <a:lnTo>
                  <a:pt x="63949" y="159730"/>
                </a:lnTo>
                <a:lnTo>
                  <a:pt x="40532" y="143952"/>
                </a:lnTo>
                <a:lnTo>
                  <a:pt x="25686" y="120638"/>
                </a:lnTo>
                <a:lnTo>
                  <a:pt x="20497" y="92227"/>
                </a:lnTo>
                <a:lnTo>
                  <a:pt x="25728" y="64059"/>
                </a:lnTo>
                <a:lnTo>
                  <a:pt x="40665" y="40525"/>
                </a:lnTo>
                <a:lnTo>
                  <a:pt x="64174" y="24383"/>
                </a:lnTo>
                <a:lnTo>
                  <a:pt x="95123" y="18389"/>
                </a:lnTo>
                <a:lnTo>
                  <a:pt x="155816" y="18389"/>
                </a:lnTo>
                <a:lnTo>
                  <a:pt x="155816" y="14185"/>
                </a:lnTo>
                <a:lnTo>
                  <a:pt x="140601" y="8090"/>
                </a:lnTo>
                <a:lnTo>
                  <a:pt x="125336" y="3644"/>
                </a:lnTo>
                <a:lnTo>
                  <a:pt x="110071" y="923"/>
                </a:lnTo>
                <a:lnTo>
                  <a:pt x="94856" y="0"/>
                </a:lnTo>
                <a:close/>
              </a:path>
              <a:path w="157479" h="184150">
                <a:moveTo>
                  <a:pt x="157124" y="147142"/>
                </a:moveTo>
                <a:lnTo>
                  <a:pt x="142446" y="155110"/>
                </a:lnTo>
                <a:lnTo>
                  <a:pt x="127176" y="160866"/>
                </a:lnTo>
                <a:lnTo>
                  <a:pt x="111313" y="164356"/>
                </a:lnTo>
                <a:lnTo>
                  <a:pt x="94856" y="165531"/>
                </a:lnTo>
                <a:lnTo>
                  <a:pt x="157124" y="165531"/>
                </a:lnTo>
                <a:lnTo>
                  <a:pt x="157124" y="147142"/>
                </a:lnTo>
                <a:close/>
              </a:path>
              <a:path w="157479" h="184150">
                <a:moveTo>
                  <a:pt x="155816" y="18389"/>
                </a:moveTo>
                <a:lnTo>
                  <a:pt x="95123" y="18389"/>
                </a:lnTo>
                <a:lnTo>
                  <a:pt x="110812" y="19544"/>
                </a:lnTo>
                <a:lnTo>
                  <a:pt x="126255" y="22891"/>
                </a:lnTo>
                <a:lnTo>
                  <a:pt x="141305" y="28258"/>
                </a:lnTo>
                <a:lnTo>
                  <a:pt x="155816" y="35471"/>
                </a:lnTo>
                <a:lnTo>
                  <a:pt x="155816" y="18389"/>
                </a:lnTo>
                <a:close/>
              </a:path>
            </a:pathLst>
          </a:custGeom>
          <a:solidFill>
            <a:srgbClr val="C1A175"/>
          </a:solidFill>
        </p:spPr>
        <p:txBody>
          <a:bodyPr wrap="square" lIns="0" tIns="0" rIns="0" bIns="0" rtlCol="0"/>
          <a:lstStyle/>
          <a:p>
            <a:endParaRPr/>
          </a:p>
        </p:txBody>
      </p:sp>
      <p:sp>
        <p:nvSpPr>
          <p:cNvPr id="20" name="object 20"/>
          <p:cNvSpPr/>
          <p:nvPr/>
        </p:nvSpPr>
        <p:spPr>
          <a:xfrm>
            <a:off x="6183020" y="2744948"/>
            <a:ext cx="123189" cy="0"/>
          </a:xfrm>
          <a:custGeom>
            <a:avLst/>
            <a:gdLst/>
            <a:ahLst/>
            <a:cxnLst/>
            <a:rect l="l" t="t" r="r" b="b"/>
            <a:pathLst>
              <a:path w="123189">
                <a:moveTo>
                  <a:pt x="0" y="0"/>
                </a:moveTo>
                <a:lnTo>
                  <a:pt x="122669" y="0"/>
                </a:lnTo>
              </a:path>
            </a:pathLst>
          </a:custGeom>
          <a:ln w="17780">
            <a:solidFill>
              <a:srgbClr val="C1A175"/>
            </a:solidFill>
          </a:ln>
        </p:spPr>
        <p:txBody>
          <a:bodyPr wrap="square" lIns="0" tIns="0" rIns="0" bIns="0" rtlCol="0"/>
          <a:lstStyle/>
          <a:p>
            <a:endParaRPr/>
          </a:p>
        </p:txBody>
      </p:sp>
      <p:sp>
        <p:nvSpPr>
          <p:cNvPr id="21" name="object 21"/>
          <p:cNvSpPr/>
          <p:nvPr/>
        </p:nvSpPr>
        <p:spPr>
          <a:xfrm>
            <a:off x="6192875" y="2672558"/>
            <a:ext cx="0" cy="63500"/>
          </a:xfrm>
          <a:custGeom>
            <a:avLst/>
            <a:gdLst/>
            <a:ahLst/>
            <a:cxnLst/>
            <a:rect l="l" t="t" r="r" b="b"/>
            <a:pathLst>
              <a:path h="63500">
                <a:moveTo>
                  <a:pt x="0" y="0"/>
                </a:moveTo>
                <a:lnTo>
                  <a:pt x="0" y="63500"/>
                </a:lnTo>
              </a:path>
            </a:pathLst>
          </a:custGeom>
          <a:ln w="19710">
            <a:solidFill>
              <a:srgbClr val="C1A175"/>
            </a:solidFill>
          </a:ln>
        </p:spPr>
        <p:txBody>
          <a:bodyPr wrap="square" lIns="0" tIns="0" rIns="0" bIns="0" rtlCol="0"/>
          <a:lstStyle/>
          <a:p>
            <a:endParaRPr/>
          </a:p>
        </p:txBody>
      </p:sp>
      <p:sp>
        <p:nvSpPr>
          <p:cNvPr id="22" name="object 22"/>
          <p:cNvSpPr/>
          <p:nvPr/>
        </p:nvSpPr>
        <p:spPr>
          <a:xfrm>
            <a:off x="6183020" y="2663668"/>
            <a:ext cx="118110" cy="0"/>
          </a:xfrm>
          <a:custGeom>
            <a:avLst/>
            <a:gdLst/>
            <a:ahLst/>
            <a:cxnLst/>
            <a:rect l="l" t="t" r="r" b="b"/>
            <a:pathLst>
              <a:path w="118110">
                <a:moveTo>
                  <a:pt x="0" y="0"/>
                </a:moveTo>
                <a:lnTo>
                  <a:pt x="117932" y="0"/>
                </a:lnTo>
              </a:path>
            </a:pathLst>
          </a:custGeom>
          <a:ln w="17779">
            <a:solidFill>
              <a:srgbClr val="C1A175"/>
            </a:solidFill>
          </a:ln>
        </p:spPr>
        <p:txBody>
          <a:bodyPr wrap="square" lIns="0" tIns="0" rIns="0" bIns="0" rtlCol="0"/>
          <a:lstStyle/>
          <a:p>
            <a:endParaRPr/>
          </a:p>
        </p:txBody>
      </p:sp>
      <p:sp>
        <p:nvSpPr>
          <p:cNvPr id="23" name="object 23"/>
          <p:cNvSpPr/>
          <p:nvPr/>
        </p:nvSpPr>
        <p:spPr>
          <a:xfrm>
            <a:off x="6192875" y="2592548"/>
            <a:ext cx="0" cy="62230"/>
          </a:xfrm>
          <a:custGeom>
            <a:avLst/>
            <a:gdLst/>
            <a:ahLst/>
            <a:cxnLst/>
            <a:rect l="l" t="t" r="r" b="b"/>
            <a:pathLst>
              <a:path h="62230">
                <a:moveTo>
                  <a:pt x="0" y="0"/>
                </a:moveTo>
                <a:lnTo>
                  <a:pt x="0" y="62230"/>
                </a:lnTo>
              </a:path>
            </a:pathLst>
          </a:custGeom>
          <a:ln w="19710">
            <a:solidFill>
              <a:srgbClr val="C1A175"/>
            </a:solidFill>
          </a:ln>
        </p:spPr>
        <p:txBody>
          <a:bodyPr wrap="square" lIns="0" tIns="0" rIns="0" bIns="0" rtlCol="0"/>
          <a:lstStyle/>
          <a:p>
            <a:endParaRPr/>
          </a:p>
        </p:txBody>
      </p:sp>
      <p:sp>
        <p:nvSpPr>
          <p:cNvPr id="24" name="object 24"/>
          <p:cNvSpPr/>
          <p:nvPr/>
        </p:nvSpPr>
        <p:spPr>
          <a:xfrm>
            <a:off x="6183020" y="2583658"/>
            <a:ext cx="120650" cy="0"/>
          </a:xfrm>
          <a:custGeom>
            <a:avLst/>
            <a:gdLst/>
            <a:ahLst/>
            <a:cxnLst/>
            <a:rect l="l" t="t" r="r" b="b"/>
            <a:pathLst>
              <a:path w="120650">
                <a:moveTo>
                  <a:pt x="0" y="0"/>
                </a:moveTo>
                <a:lnTo>
                  <a:pt x="120561" y="0"/>
                </a:lnTo>
              </a:path>
            </a:pathLst>
          </a:custGeom>
          <a:ln w="17779">
            <a:solidFill>
              <a:srgbClr val="C1A175"/>
            </a:solidFill>
          </a:ln>
        </p:spPr>
        <p:txBody>
          <a:bodyPr wrap="square" lIns="0" tIns="0" rIns="0" bIns="0" rtlCol="0"/>
          <a:lstStyle/>
          <a:p>
            <a:endParaRPr/>
          </a:p>
        </p:txBody>
      </p:sp>
      <p:sp>
        <p:nvSpPr>
          <p:cNvPr id="25" name="object 25"/>
          <p:cNvSpPr/>
          <p:nvPr/>
        </p:nvSpPr>
        <p:spPr>
          <a:xfrm>
            <a:off x="5790622" y="2574768"/>
            <a:ext cx="173990" cy="179705"/>
          </a:xfrm>
          <a:custGeom>
            <a:avLst/>
            <a:gdLst/>
            <a:ahLst/>
            <a:cxnLst/>
            <a:rect l="l" t="t" r="r" b="b"/>
            <a:pathLst>
              <a:path w="173989" h="179705">
                <a:moveTo>
                  <a:pt x="18364" y="0"/>
                </a:moveTo>
                <a:lnTo>
                  <a:pt x="0" y="0"/>
                </a:lnTo>
                <a:lnTo>
                  <a:pt x="0" y="179196"/>
                </a:lnTo>
                <a:lnTo>
                  <a:pt x="18910" y="179196"/>
                </a:lnTo>
                <a:lnTo>
                  <a:pt x="18910" y="29476"/>
                </a:lnTo>
                <a:lnTo>
                  <a:pt x="47014" y="29476"/>
                </a:lnTo>
                <a:lnTo>
                  <a:pt x="24206" y="2692"/>
                </a:lnTo>
                <a:lnTo>
                  <a:pt x="18364" y="0"/>
                </a:lnTo>
                <a:close/>
              </a:path>
              <a:path w="173989" h="179705">
                <a:moveTo>
                  <a:pt x="47014" y="29476"/>
                </a:moveTo>
                <a:lnTo>
                  <a:pt x="21793" y="29476"/>
                </a:lnTo>
                <a:lnTo>
                  <a:pt x="24523" y="32791"/>
                </a:lnTo>
                <a:lnTo>
                  <a:pt x="26403" y="34963"/>
                </a:lnTo>
                <a:lnTo>
                  <a:pt x="142392" y="171830"/>
                </a:lnTo>
                <a:lnTo>
                  <a:pt x="146392" y="176504"/>
                </a:lnTo>
                <a:lnTo>
                  <a:pt x="152247" y="179196"/>
                </a:lnTo>
                <a:lnTo>
                  <a:pt x="173418" y="179196"/>
                </a:lnTo>
                <a:lnTo>
                  <a:pt x="173418" y="152526"/>
                </a:lnTo>
                <a:lnTo>
                  <a:pt x="151625" y="152526"/>
                </a:lnTo>
                <a:lnTo>
                  <a:pt x="148894" y="149224"/>
                </a:lnTo>
                <a:lnTo>
                  <a:pt x="147015" y="147040"/>
                </a:lnTo>
                <a:lnTo>
                  <a:pt x="47014" y="29476"/>
                </a:lnTo>
                <a:close/>
              </a:path>
              <a:path w="173989" h="179705">
                <a:moveTo>
                  <a:pt x="173418" y="0"/>
                </a:moveTo>
                <a:lnTo>
                  <a:pt x="154495" y="0"/>
                </a:lnTo>
                <a:lnTo>
                  <a:pt x="154495" y="152526"/>
                </a:lnTo>
                <a:lnTo>
                  <a:pt x="173418" y="152526"/>
                </a:lnTo>
                <a:lnTo>
                  <a:pt x="173418" y="0"/>
                </a:lnTo>
                <a:close/>
              </a:path>
            </a:pathLst>
          </a:custGeom>
          <a:solidFill>
            <a:srgbClr val="C1A175"/>
          </a:solidFill>
        </p:spPr>
        <p:txBody>
          <a:bodyPr wrap="square" lIns="0" tIns="0" rIns="0" bIns="0" rtlCol="0"/>
          <a:lstStyle/>
          <a:p>
            <a:endParaRPr/>
          </a:p>
        </p:txBody>
      </p:sp>
      <p:sp>
        <p:nvSpPr>
          <p:cNvPr id="26" name="object 26"/>
          <p:cNvSpPr/>
          <p:nvPr/>
        </p:nvSpPr>
        <p:spPr>
          <a:xfrm>
            <a:off x="5142397" y="2574768"/>
            <a:ext cx="173990" cy="179705"/>
          </a:xfrm>
          <a:custGeom>
            <a:avLst/>
            <a:gdLst/>
            <a:ahLst/>
            <a:cxnLst/>
            <a:rect l="l" t="t" r="r" b="b"/>
            <a:pathLst>
              <a:path w="173989" h="179705">
                <a:moveTo>
                  <a:pt x="18364" y="0"/>
                </a:moveTo>
                <a:lnTo>
                  <a:pt x="0" y="0"/>
                </a:lnTo>
                <a:lnTo>
                  <a:pt x="0" y="179196"/>
                </a:lnTo>
                <a:lnTo>
                  <a:pt x="18910" y="179196"/>
                </a:lnTo>
                <a:lnTo>
                  <a:pt x="18910" y="29476"/>
                </a:lnTo>
                <a:lnTo>
                  <a:pt x="47014" y="29476"/>
                </a:lnTo>
                <a:lnTo>
                  <a:pt x="24206" y="2692"/>
                </a:lnTo>
                <a:lnTo>
                  <a:pt x="18364" y="0"/>
                </a:lnTo>
                <a:close/>
              </a:path>
              <a:path w="173989" h="179705">
                <a:moveTo>
                  <a:pt x="47014" y="29476"/>
                </a:moveTo>
                <a:lnTo>
                  <a:pt x="21793" y="29476"/>
                </a:lnTo>
                <a:lnTo>
                  <a:pt x="24523" y="32791"/>
                </a:lnTo>
                <a:lnTo>
                  <a:pt x="26403" y="34963"/>
                </a:lnTo>
                <a:lnTo>
                  <a:pt x="142392" y="171830"/>
                </a:lnTo>
                <a:lnTo>
                  <a:pt x="146392" y="176504"/>
                </a:lnTo>
                <a:lnTo>
                  <a:pt x="152247" y="179196"/>
                </a:lnTo>
                <a:lnTo>
                  <a:pt x="173418" y="179196"/>
                </a:lnTo>
                <a:lnTo>
                  <a:pt x="173418" y="152526"/>
                </a:lnTo>
                <a:lnTo>
                  <a:pt x="151625" y="152526"/>
                </a:lnTo>
                <a:lnTo>
                  <a:pt x="148894" y="149224"/>
                </a:lnTo>
                <a:lnTo>
                  <a:pt x="147015" y="147040"/>
                </a:lnTo>
                <a:lnTo>
                  <a:pt x="47014" y="29476"/>
                </a:lnTo>
                <a:close/>
              </a:path>
              <a:path w="173989" h="179705">
                <a:moveTo>
                  <a:pt x="173418" y="0"/>
                </a:moveTo>
                <a:lnTo>
                  <a:pt x="154495" y="0"/>
                </a:lnTo>
                <a:lnTo>
                  <a:pt x="154495" y="152526"/>
                </a:lnTo>
                <a:lnTo>
                  <a:pt x="173418" y="152526"/>
                </a:lnTo>
                <a:lnTo>
                  <a:pt x="173418" y="0"/>
                </a:lnTo>
                <a:close/>
              </a:path>
            </a:pathLst>
          </a:custGeom>
          <a:solidFill>
            <a:srgbClr val="C1A175"/>
          </a:solidFill>
        </p:spPr>
        <p:txBody>
          <a:bodyPr wrap="square" lIns="0" tIns="0" rIns="0" bIns="0" rtlCol="0"/>
          <a:lstStyle/>
          <a:p>
            <a:endParaRPr/>
          </a:p>
        </p:txBody>
      </p:sp>
      <p:sp>
        <p:nvSpPr>
          <p:cNvPr id="27" name="object 27"/>
          <p:cNvSpPr/>
          <p:nvPr/>
        </p:nvSpPr>
        <p:spPr>
          <a:xfrm>
            <a:off x="4386323" y="2512806"/>
            <a:ext cx="303530" cy="303530"/>
          </a:xfrm>
          <a:custGeom>
            <a:avLst/>
            <a:gdLst/>
            <a:ahLst/>
            <a:cxnLst/>
            <a:rect l="l" t="t" r="r" b="b"/>
            <a:pathLst>
              <a:path w="303529" h="303530">
                <a:moveTo>
                  <a:pt x="151549" y="0"/>
                </a:moveTo>
                <a:lnTo>
                  <a:pt x="84537" y="15555"/>
                </a:lnTo>
                <a:lnTo>
                  <a:pt x="31318" y="59448"/>
                </a:lnTo>
                <a:lnTo>
                  <a:pt x="5522" y="111028"/>
                </a:lnTo>
                <a:lnTo>
                  <a:pt x="0" y="151561"/>
                </a:lnTo>
                <a:lnTo>
                  <a:pt x="1257" y="170977"/>
                </a:lnTo>
                <a:lnTo>
                  <a:pt x="11117" y="208424"/>
                </a:lnTo>
                <a:lnTo>
                  <a:pt x="53610" y="267054"/>
                </a:lnTo>
                <a:lnTo>
                  <a:pt x="116167" y="298879"/>
                </a:lnTo>
                <a:lnTo>
                  <a:pt x="151549" y="303123"/>
                </a:lnTo>
                <a:lnTo>
                  <a:pt x="186930" y="298879"/>
                </a:lnTo>
                <a:lnTo>
                  <a:pt x="220043" y="286619"/>
                </a:lnTo>
                <a:lnTo>
                  <a:pt x="223130" y="284568"/>
                </a:lnTo>
                <a:lnTo>
                  <a:pt x="151549" y="284568"/>
                </a:lnTo>
                <a:lnTo>
                  <a:pt x="121287" y="281037"/>
                </a:lnTo>
                <a:lnTo>
                  <a:pt x="92906" y="270821"/>
                </a:lnTo>
                <a:lnTo>
                  <a:pt x="67517" y="254490"/>
                </a:lnTo>
                <a:lnTo>
                  <a:pt x="46228" y="232613"/>
                </a:lnTo>
                <a:lnTo>
                  <a:pt x="279642" y="232613"/>
                </a:lnTo>
                <a:lnTo>
                  <a:pt x="280619" y="231101"/>
                </a:lnTo>
                <a:lnTo>
                  <a:pt x="283527" y="225933"/>
                </a:lnTo>
                <a:lnTo>
                  <a:pt x="289271" y="214058"/>
                </a:lnTo>
                <a:lnTo>
                  <a:pt x="45986" y="214058"/>
                </a:lnTo>
                <a:lnTo>
                  <a:pt x="53586" y="204914"/>
                </a:lnTo>
                <a:lnTo>
                  <a:pt x="29756" y="204914"/>
                </a:lnTo>
                <a:lnTo>
                  <a:pt x="24871" y="192072"/>
                </a:lnTo>
                <a:lnTo>
                  <a:pt x="21369" y="178871"/>
                </a:lnTo>
                <a:lnTo>
                  <a:pt x="19260" y="165354"/>
                </a:lnTo>
                <a:lnTo>
                  <a:pt x="18554" y="151561"/>
                </a:lnTo>
                <a:lnTo>
                  <a:pt x="19400" y="136448"/>
                </a:lnTo>
                <a:lnTo>
                  <a:pt x="21926" y="121694"/>
                </a:lnTo>
                <a:lnTo>
                  <a:pt x="26119" y="107345"/>
                </a:lnTo>
                <a:lnTo>
                  <a:pt x="31965" y="93446"/>
                </a:lnTo>
                <a:lnTo>
                  <a:pt x="56253" y="93446"/>
                </a:lnTo>
                <a:lnTo>
                  <a:pt x="42595" y="75399"/>
                </a:lnTo>
                <a:lnTo>
                  <a:pt x="64056" y="51496"/>
                </a:lnTo>
                <a:lnTo>
                  <a:pt x="90176" y="33629"/>
                </a:lnTo>
                <a:lnTo>
                  <a:pt x="119744" y="22439"/>
                </a:lnTo>
                <a:lnTo>
                  <a:pt x="151549" y="18567"/>
                </a:lnTo>
                <a:lnTo>
                  <a:pt x="223228" y="18567"/>
                </a:lnTo>
                <a:lnTo>
                  <a:pt x="218571" y="15555"/>
                </a:lnTo>
                <a:lnTo>
                  <a:pt x="186258" y="3975"/>
                </a:lnTo>
                <a:lnTo>
                  <a:pt x="151549" y="0"/>
                </a:lnTo>
                <a:close/>
              </a:path>
              <a:path w="303529" h="303530">
                <a:moveTo>
                  <a:pt x="279642" y="232613"/>
                </a:moveTo>
                <a:lnTo>
                  <a:pt x="256895" y="232613"/>
                </a:lnTo>
                <a:lnTo>
                  <a:pt x="235598" y="254490"/>
                </a:lnTo>
                <a:lnTo>
                  <a:pt x="210204" y="270821"/>
                </a:lnTo>
                <a:lnTo>
                  <a:pt x="181818" y="281037"/>
                </a:lnTo>
                <a:lnTo>
                  <a:pt x="151549" y="284568"/>
                </a:lnTo>
                <a:lnTo>
                  <a:pt x="223130" y="284568"/>
                </a:lnTo>
                <a:lnTo>
                  <a:pt x="249493" y="267054"/>
                </a:lnTo>
                <a:lnTo>
                  <a:pt x="273888" y="240893"/>
                </a:lnTo>
                <a:lnTo>
                  <a:pt x="277368" y="236131"/>
                </a:lnTo>
                <a:lnTo>
                  <a:pt x="279642" y="232613"/>
                </a:lnTo>
                <a:close/>
              </a:path>
              <a:path w="303529" h="303530">
                <a:moveTo>
                  <a:pt x="222468" y="156781"/>
                </a:moveTo>
                <a:lnTo>
                  <a:pt x="158318" y="156781"/>
                </a:lnTo>
                <a:lnTo>
                  <a:pt x="187619" y="161875"/>
                </a:lnTo>
                <a:lnTo>
                  <a:pt x="214550" y="173537"/>
                </a:lnTo>
                <a:lnTo>
                  <a:pt x="238067" y="191141"/>
                </a:lnTo>
                <a:lnTo>
                  <a:pt x="257124" y="214058"/>
                </a:lnTo>
                <a:lnTo>
                  <a:pt x="289271" y="214058"/>
                </a:lnTo>
                <a:lnTo>
                  <a:pt x="292000" y="208417"/>
                </a:lnTo>
                <a:lnTo>
                  <a:pt x="293168" y="204914"/>
                </a:lnTo>
                <a:lnTo>
                  <a:pt x="273367" y="204914"/>
                </a:lnTo>
                <a:lnTo>
                  <a:pt x="259369" y="186418"/>
                </a:lnTo>
                <a:lnTo>
                  <a:pt x="242735" y="170494"/>
                </a:lnTo>
                <a:lnTo>
                  <a:pt x="223814" y="157422"/>
                </a:lnTo>
                <a:lnTo>
                  <a:pt x="222468" y="156781"/>
                </a:lnTo>
                <a:close/>
              </a:path>
              <a:path w="303529" h="303530">
                <a:moveTo>
                  <a:pt x="56253" y="93446"/>
                </a:moveTo>
                <a:lnTo>
                  <a:pt x="31965" y="93446"/>
                </a:lnTo>
                <a:lnTo>
                  <a:pt x="45770" y="110773"/>
                </a:lnTo>
                <a:lnTo>
                  <a:pt x="61963" y="125733"/>
                </a:lnTo>
                <a:lnTo>
                  <a:pt x="80204" y="138059"/>
                </a:lnTo>
                <a:lnTo>
                  <a:pt x="100152" y="147485"/>
                </a:lnTo>
                <a:lnTo>
                  <a:pt x="79301" y="157422"/>
                </a:lnTo>
                <a:lnTo>
                  <a:pt x="60382" y="170494"/>
                </a:lnTo>
                <a:lnTo>
                  <a:pt x="43748" y="186418"/>
                </a:lnTo>
                <a:lnTo>
                  <a:pt x="29756" y="204914"/>
                </a:lnTo>
                <a:lnTo>
                  <a:pt x="53586" y="204914"/>
                </a:lnTo>
                <a:lnTo>
                  <a:pt x="65032" y="191141"/>
                </a:lnTo>
                <a:lnTo>
                  <a:pt x="88523" y="173537"/>
                </a:lnTo>
                <a:lnTo>
                  <a:pt x="115393" y="161875"/>
                </a:lnTo>
                <a:lnTo>
                  <a:pt x="144576" y="156781"/>
                </a:lnTo>
                <a:lnTo>
                  <a:pt x="222468" y="156781"/>
                </a:lnTo>
                <a:lnTo>
                  <a:pt x="202958" y="147485"/>
                </a:lnTo>
                <a:lnTo>
                  <a:pt x="222599" y="138201"/>
                </a:lnTo>
                <a:lnTo>
                  <a:pt x="144792" y="138201"/>
                </a:lnTo>
                <a:lnTo>
                  <a:pt x="113861" y="132651"/>
                </a:lnTo>
                <a:lnTo>
                  <a:pt x="85759" y="119864"/>
                </a:lnTo>
                <a:lnTo>
                  <a:pt x="61625" y="100544"/>
                </a:lnTo>
                <a:lnTo>
                  <a:pt x="56253" y="93446"/>
                </a:lnTo>
                <a:close/>
              </a:path>
              <a:path w="303529" h="303530">
                <a:moveTo>
                  <a:pt x="291393" y="93446"/>
                </a:moveTo>
                <a:lnTo>
                  <a:pt x="271145" y="93446"/>
                </a:lnTo>
                <a:lnTo>
                  <a:pt x="276996" y="107345"/>
                </a:lnTo>
                <a:lnTo>
                  <a:pt x="281189" y="121694"/>
                </a:lnTo>
                <a:lnTo>
                  <a:pt x="283712" y="136448"/>
                </a:lnTo>
                <a:lnTo>
                  <a:pt x="284556" y="151561"/>
                </a:lnTo>
                <a:lnTo>
                  <a:pt x="283850" y="165354"/>
                </a:lnTo>
                <a:lnTo>
                  <a:pt x="281743" y="178871"/>
                </a:lnTo>
                <a:lnTo>
                  <a:pt x="278244" y="192072"/>
                </a:lnTo>
                <a:lnTo>
                  <a:pt x="273367" y="204914"/>
                </a:lnTo>
                <a:lnTo>
                  <a:pt x="293168" y="204914"/>
                </a:lnTo>
                <a:lnTo>
                  <a:pt x="298135" y="190009"/>
                </a:lnTo>
                <a:lnTo>
                  <a:pt x="301864" y="170977"/>
                </a:lnTo>
                <a:lnTo>
                  <a:pt x="303123" y="151561"/>
                </a:lnTo>
                <a:lnTo>
                  <a:pt x="301728" y="131057"/>
                </a:lnTo>
                <a:lnTo>
                  <a:pt x="297594" y="111028"/>
                </a:lnTo>
                <a:lnTo>
                  <a:pt x="291393" y="93446"/>
                </a:lnTo>
                <a:close/>
              </a:path>
              <a:path w="303529" h="303530">
                <a:moveTo>
                  <a:pt x="158318" y="156781"/>
                </a:moveTo>
                <a:lnTo>
                  <a:pt x="144576" y="156781"/>
                </a:lnTo>
                <a:lnTo>
                  <a:pt x="149225" y="156997"/>
                </a:lnTo>
                <a:lnTo>
                  <a:pt x="154127" y="156997"/>
                </a:lnTo>
                <a:lnTo>
                  <a:pt x="158318" y="156781"/>
                </a:lnTo>
                <a:close/>
              </a:path>
              <a:path w="303529" h="303530">
                <a:moveTo>
                  <a:pt x="148996" y="137972"/>
                </a:moveTo>
                <a:lnTo>
                  <a:pt x="144792" y="138201"/>
                </a:lnTo>
                <a:lnTo>
                  <a:pt x="158534" y="138201"/>
                </a:lnTo>
                <a:lnTo>
                  <a:pt x="153898" y="137985"/>
                </a:lnTo>
                <a:lnTo>
                  <a:pt x="148996" y="137972"/>
                </a:lnTo>
                <a:close/>
              </a:path>
              <a:path w="303529" h="303530">
                <a:moveTo>
                  <a:pt x="223228" y="18567"/>
                </a:moveTo>
                <a:lnTo>
                  <a:pt x="151549" y="18567"/>
                </a:lnTo>
                <a:lnTo>
                  <a:pt x="183360" y="22439"/>
                </a:lnTo>
                <a:lnTo>
                  <a:pt x="212932" y="33629"/>
                </a:lnTo>
                <a:lnTo>
                  <a:pt x="239054" y="51496"/>
                </a:lnTo>
                <a:lnTo>
                  <a:pt x="260515" y="75399"/>
                </a:lnTo>
                <a:lnTo>
                  <a:pt x="241489" y="100544"/>
                </a:lnTo>
                <a:lnTo>
                  <a:pt x="217377" y="119864"/>
                </a:lnTo>
                <a:lnTo>
                  <a:pt x="189340" y="132651"/>
                </a:lnTo>
                <a:lnTo>
                  <a:pt x="158534" y="138201"/>
                </a:lnTo>
                <a:lnTo>
                  <a:pt x="222599" y="138201"/>
                </a:lnTo>
                <a:lnTo>
                  <a:pt x="222899" y="138059"/>
                </a:lnTo>
                <a:lnTo>
                  <a:pt x="241138" y="125733"/>
                </a:lnTo>
                <a:lnTo>
                  <a:pt x="257333" y="110773"/>
                </a:lnTo>
                <a:lnTo>
                  <a:pt x="271145" y="93446"/>
                </a:lnTo>
                <a:lnTo>
                  <a:pt x="291393" y="93446"/>
                </a:lnTo>
                <a:lnTo>
                  <a:pt x="271792" y="59448"/>
                </a:lnTo>
                <a:lnTo>
                  <a:pt x="247434" y="34220"/>
                </a:lnTo>
                <a:lnTo>
                  <a:pt x="223228" y="18567"/>
                </a:lnTo>
                <a:close/>
              </a:path>
            </a:pathLst>
          </a:custGeom>
          <a:solidFill>
            <a:srgbClr val="C1A175"/>
          </a:solidFill>
        </p:spPr>
        <p:txBody>
          <a:bodyPr wrap="square" lIns="0" tIns="0" rIns="0" bIns="0" rtlCol="0"/>
          <a:lstStyle/>
          <a:p>
            <a:endParaRPr/>
          </a:p>
        </p:txBody>
      </p:sp>
      <p:sp>
        <p:nvSpPr>
          <p:cNvPr id="28" name="object 28"/>
          <p:cNvSpPr/>
          <p:nvPr/>
        </p:nvSpPr>
        <p:spPr>
          <a:xfrm>
            <a:off x="4606523" y="3163986"/>
            <a:ext cx="118110" cy="0"/>
          </a:xfrm>
          <a:custGeom>
            <a:avLst/>
            <a:gdLst/>
            <a:ahLst/>
            <a:cxnLst/>
            <a:rect l="l" t="t" r="r" b="b"/>
            <a:pathLst>
              <a:path w="118110">
                <a:moveTo>
                  <a:pt x="0" y="0"/>
                </a:moveTo>
                <a:lnTo>
                  <a:pt x="117754" y="0"/>
                </a:lnTo>
              </a:path>
            </a:pathLst>
          </a:custGeom>
          <a:ln w="36830">
            <a:solidFill>
              <a:srgbClr val="C1A175"/>
            </a:solidFill>
          </a:ln>
        </p:spPr>
        <p:txBody>
          <a:bodyPr wrap="square" lIns="0" tIns="0" rIns="0" bIns="0" rtlCol="0"/>
          <a:lstStyle/>
          <a:p>
            <a:endParaRPr/>
          </a:p>
        </p:txBody>
      </p:sp>
      <p:sp>
        <p:nvSpPr>
          <p:cNvPr id="29" name="object 29"/>
          <p:cNvSpPr/>
          <p:nvPr/>
        </p:nvSpPr>
        <p:spPr>
          <a:xfrm>
            <a:off x="4626894" y="2882681"/>
            <a:ext cx="0" cy="262890"/>
          </a:xfrm>
          <a:custGeom>
            <a:avLst/>
            <a:gdLst/>
            <a:ahLst/>
            <a:cxnLst/>
            <a:rect l="l" t="t" r="r" b="b"/>
            <a:pathLst>
              <a:path h="262889">
                <a:moveTo>
                  <a:pt x="0" y="0"/>
                </a:moveTo>
                <a:lnTo>
                  <a:pt x="0" y="262889"/>
                </a:lnTo>
              </a:path>
            </a:pathLst>
          </a:custGeom>
          <a:ln w="40741">
            <a:solidFill>
              <a:srgbClr val="C1A175"/>
            </a:solidFill>
          </a:ln>
        </p:spPr>
        <p:txBody>
          <a:bodyPr wrap="square" lIns="0" tIns="0" rIns="0" bIns="0" rtlCol="0"/>
          <a:lstStyle/>
          <a:p>
            <a:endParaRPr/>
          </a:p>
        </p:txBody>
      </p:sp>
      <p:sp>
        <p:nvSpPr>
          <p:cNvPr id="30" name="object 30"/>
          <p:cNvSpPr/>
          <p:nvPr/>
        </p:nvSpPr>
        <p:spPr>
          <a:xfrm>
            <a:off x="4797597" y="3126097"/>
            <a:ext cx="123825" cy="0"/>
          </a:xfrm>
          <a:custGeom>
            <a:avLst/>
            <a:gdLst/>
            <a:ahLst/>
            <a:cxnLst/>
            <a:rect l="l" t="t" r="r" b="b"/>
            <a:pathLst>
              <a:path w="123825">
                <a:moveTo>
                  <a:pt x="0" y="0"/>
                </a:moveTo>
                <a:lnTo>
                  <a:pt x="123786" y="0"/>
                </a:lnTo>
              </a:path>
            </a:pathLst>
          </a:custGeom>
          <a:ln w="34289">
            <a:solidFill>
              <a:srgbClr val="C1A175"/>
            </a:solidFill>
          </a:ln>
        </p:spPr>
        <p:txBody>
          <a:bodyPr wrap="square" lIns="0" tIns="0" rIns="0" bIns="0" rtlCol="0"/>
          <a:lstStyle/>
          <a:p>
            <a:endParaRPr/>
          </a:p>
        </p:txBody>
      </p:sp>
      <p:sp>
        <p:nvSpPr>
          <p:cNvPr id="31" name="object 31"/>
          <p:cNvSpPr/>
          <p:nvPr/>
        </p:nvSpPr>
        <p:spPr>
          <a:xfrm>
            <a:off x="4816939" y="3054342"/>
            <a:ext cx="0" cy="54610"/>
          </a:xfrm>
          <a:custGeom>
            <a:avLst/>
            <a:gdLst/>
            <a:ahLst/>
            <a:cxnLst/>
            <a:rect l="l" t="t" r="r" b="b"/>
            <a:pathLst>
              <a:path h="54610">
                <a:moveTo>
                  <a:pt x="0" y="0"/>
                </a:moveTo>
                <a:lnTo>
                  <a:pt x="0" y="54610"/>
                </a:lnTo>
              </a:path>
            </a:pathLst>
          </a:custGeom>
          <a:ln w="38684">
            <a:solidFill>
              <a:srgbClr val="C1A175"/>
            </a:solidFill>
          </a:ln>
        </p:spPr>
        <p:txBody>
          <a:bodyPr wrap="square" lIns="0" tIns="0" rIns="0" bIns="0" rtlCol="0"/>
          <a:lstStyle/>
          <a:p>
            <a:endParaRPr/>
          </a:p>
        </p:txBody>
      </p:sp>
      <p:sp>
        <p:nvSpPr>
          <p:cNvPr id="32" name="object 32"/>
          <p:cNvSpPr/>
          <p:nvPr/>
        </p:nvSpPr>
        <p:spPr>
          <a:xfrm>
            <a:off x="4797597" y="3037832"/>
            <a:ext cx="118745" cy="0"/>
          </a:xfrm>
          <a:custGeom>
            <a:avLst/>
            <a:gdLst/>
            <a:ahLst/>
            <a:cxnLst/>
            <a:rect l="l" t="t" r="r" b="b"/>
            <a:pathLst>
              <a:path w="118745">
                <a:moveTo>
                  <a:pt x="0" y="0"/>
                </a:moveTo>
                <a:lnTo>
                  <a:pt x="118617" y="0"/>
                </a:lnTo>
              </a:path>
            </a:pathLst>
          </a:custGeom>
          <a:ln w="33020">
            <a:solidFill>
              <a:srgbClr val="C1A175"/>
            </a:solidFill>
          </a:ln>
        </p:spPr>
        <p:txBody>
          <a:bodyPr wrap="square" lIns="0" tIns="0" rIns="0" bIns="0" rtlCol="0"/>
          <a:lstStyle/>
          <a:p>
            <a:endParaRPr/>
          </a:p>
        </p:txBody>
      </p:sp>
      <p:sp>
        <p:nvSpPr>
          <p:cNvPr id="33" name="object 33"/>
          <p:cNvSpPr/>
          <p:nvPr/>
        </p:nvSpPr>
        <p:spPr>
          <a:xfrm>
            <a:off x="4816939" y="2967982"/>
            <a:ext cx="0" cy="53340"/>
          </a:xfrm>
          <a:custGeom>
            <a:avLst/>
            <a:gdLst/>
            <a:ahLst/>
            <a:cxnLst/>
            <a:rect l="l" t="t" r="r" b="b"/>
            <a:pathLst>
              <a:path h="53339">
                <a:moveTo>
                  <a:pt x="0" y="0"/>
                </a:moveTo>
                <a:lnTo>
                  <a:pt x="0" y="53339"/>
                </a:lnTo>
              </a:path>
            </a:pathLst>
          </a:custGeom>
          <a:ln w="38684">
            <a:solidFill>
              <a:srgbClr val="C1A175"/>
            </a:solidFill>
          </a:ln>
        </p:spPr>
        <p:txBody>
          <a:bodyPr wrap="square" lIns="0" tIns="0" rIns="0" bIns="0" rtlCol="0"/>
          <a:lstStyle/>
          <a:p>
            <a:endParaRPr/>
          </a:p>
        </p:txBody>
      </p:sp>
      <p:sp>
        <p:nvSpPr>
          <p:cNvPr id="34" name="object 34"/>
          <p:cNvSpPr/>
          <p:nvPr/>
        </p:nvSpPr>
        <p:spPr>
          <a:xfrm>
            <a:off x="4797597" y="2950837"/>
            <a:ext cx="121285" cy="0"/>
          </a:xfrm>
          <a:custGeom>
            <a:avLst/>
            <a:gdLst/>
            <a:ahLst/>
            <a:cxnLst/>
            <a:rect l="l" t="t" r="r" b="b"/>
            <a:pathLst>
              <a:path w="121285">
                <a:moveTo>
                  <a:pt x="0" y="0"/>
                </a:moveTo>
                <a:lnTo>
                  <a:pt x="121208" y="0"/>
                </a:lnTo>
              </a:path>
            </a:pathLst>
          </a:custGeom>
          <a:ln w="34289">
            <a:solidFill>
              <a:srgbClr val="C1A175"/>
            </a:solidFill>
          </a:ln>
        </p:spPr>
        <p:txBody>
          <a:bodyPr wrap="square" lIns="0" tIns="0" rIns="0" bIns="0" rtlCol="0"/>
          <a:lstStyle/>
          <a:p>
            <a:endParaRPr/>
          </a:p>
        </p:txBody>
      </p:sp>
      <p:sp>
        <p:nvSpPr>
          <p:cNvPr id="35" name="object 35"/>
          <p:cNvSpPr/>
          <p:nvPr/>
        </p:nvSpPr>
        <p:spPr>
          <a:xfrm>
            <a:off x="5019088" y="2933692"/>
            <a:ext cx="210185" cy="209550"/>
          </a:xfrm>
          <a:custGeom>
            <a:avLst/>
            <a:gdLst/>
            <a:ahLst/>
            <a:cxnLst/>
            <a:rect l="l" t="t" r="r" b="b"/>
            <a:pathLst>
              <a:path w="210185" h="209550">
                <a:moveTo>
                  <a:pt x="31800" y="0"/>
                </a:moveTo>
                <a:lnTo>
                  <a:pt x="0" y="0"/>
                </a:lnTo>
                <a:lnTo>
                  <a:pt x="0" y="209334"/>
                </a:lnTo>
                <a:lnTo>
                  <a:pt x="38684" y="209334"/>
                </a:lnTo>
                <a:lnTo>
                  <a:pt x="38684" y="68783"/>
                </a:lnTo>
                <a:lnTo>
                  <a:pt x="86188" y="68783"/>
                </a:lnTo>
                <a:lnTo>
                  <a:pt x="31800" y="0"/>
                </a:lnTo>
                <a:close/>
              </a:path>
              <a:path w="210185" h="209550">
                <a:moveTo>
                  <a:pt x="209740" y="68783"/>
                </a:moveTo>
                <a:lnTo>
                  <a:pt x="171056" y="68783"/>
                </a:lnTo>
                <a:lnTo>
                  <a:pt x="171056" y="209334"/>
                </a:lnTo>
                <a:lnTo>
                  <a:pt x="209740" y="209334"/>
                </a:lnTo>
                <a:lnTo>
                  <a:pt x="209740" y="68783"/>
                </a:lnTo>
                <a:close/>
              </a:path>
              <a:path w="210185" h="209550">
                <a:moveTo>
                  <a:pt x="86188" y="68783"/>
                </a:moveTo>
                <a:lnTo>
                  <a:pt x="38684" y="68783"/>
                </a:lnTo>
                <a:lnTo>
                  <a:pt x="104432" y="151752"/>
                </a:lnTo>
                <a:lnTo>
                  <a:pt x="126796" y="124244"/>
                </a:lnTo>
                <a:lnTo>
                  <a:pt x="148764" y="96508"/>
                </a:lnTo>
                <a:lnTo>
                  <a:pt x="152036" y="92417"/>
                </a:lnTo>
                <a:lnTo>
                  <a:pt x="104876" y="92417"/>
                </a:lnTo>
                <a:lnTo>
                  <a:pt x="86188" y="68783"/>
                </a:lnTo>
                <a:close/>
              </a:path>
              <a:path w="210185" h="209550">
                <a:moveTo>
                  <a:pt x="209740" y="0"/>
                </a:moveTo>
                <a:lnTo>
                  <a:pt x="177939" y="0"/>
                </a:lnTo>
                <a:lnTo>
                  <a:pt x="104876" y="92417"/>
                </a:lnTo>
                <a:lnTo>
                  <a:pt x="152036" y="92417"/>
                </a:lnTo>
                <a:lnTo>
                  <a:pt x="159850" y="82647"/>
                </a:lnTo>
                <a:lnTo>
                  <a:pt x="171056" y="68783"/>
                </a:lnTo>
                <a:lnTo>
                  <a:pt x="209740" y="68783"/>
                </a:lnTo>
                <a:lnTo>
                  <a:pt x="209740" y="0"/>
                </a:lnTo>
                <a:close/>
              </a:path>
            </a:pathLst>
          </a:custGeom>
          <a:solidFill>
            <a:srgbClr val="C1A175"/>
          </a:solidFill>
        </p:spPr>
        <p:txBody>
          <a:bodyPr wrap="square" lIns="0" tIns="0" rIns="0" bIns="0" rtlCol="0"/>
          <a:lstStyle/>
          <a:p>
            <a:endParaRPr/>
          </a:p>
        </p:txBody>
      </p:sp>
      <p:sp>
        <p:nvSpPr>
          <p:cNvPr id="36" name="object 36"/>
          <p:cNvSpPr/>
          <p:nvPr/>
        </p:nvSpPr>
        <p:spPr>
          <a:xfrm>
            <a:off x="5323689" y="2933720"/>
            <a:ext cx="179705" cy="212090"/>
          </a:xfrm>
          <a:custGeom>
            <a:avLst/>
            <a:gdLst/>
            <a:ahLst/>
            <a:cxnLst/>
            <a:rect l="l" t="t" r="r" b="b"/>
            <a:pathLst>
              <a:path w="179704" h="212089">
                <a:moveTo>
                  <a:pt x="38684" y="0"/>
                </a:moveTo>
                <a:lnTo>
                  <a:pt x="0" y="0"/>
                </a:lnTo>
                <a:lnTo>
                  <a:pt x="0" y="123799"/>
                </a:lnTo>
                <a:lnTo>
                  <a:pt x="7226" y="165127"/>
                </a:lnTo>
                <a:lnTo>
                  <a:pt x="26863" y="192354"/>
                </a:lnTo>
                <a:lnTo>
                  <a:pt x="55849" y="207331"/>
                </a:lnTo>
                <a:lnTo>
                  <a:pt x="91122" y="211912"/>
                </a:lnTo>
                <a:lnTo>
                  <a:pt x="130887" y="205352"/>
                </a:lnTo>
                <a:lnTo>
                  <a:pt x="158438" y="186824"/>
                </a:lnTo>
                <a:lnTo>
                  <a:pt x="163608" y="177546"/>
                </a:lnTo>
                <a:lnTo>
                  <a:pt x="89827" y="177546"/>
                </a:lnTo>
                <a:lnTo>
                  <a:pt x="73676" y="175750"/>
                </a:lnTo>
                <a:lnTo>
                  <a:pt x="57002" y="168027"/>
                </a:lnTo>
                <a:lnTo>
                  <a:pt x="43955" y="150874"/>
                </a:lnTo>
                <a:lnTo>
                  <a:pt x="38684" y="120789"/>
                </a:lnTo>
                <a:lnTo>
                  <a:pt x="38684" y="0"/>
                </a:lnTo>
                <a:close/>
              </a:path>
              <a:path w="179704" h="212089">
                <a:moveTo>
                  <a:pt x="179654" y="0"/>
                </a:moveTo>
                <a:lnTo>
                  <a:pt x="140982" y="0"/>
                </a:lnTo>
                <a:lnTo>
                  <a:pt x="140982" y="122516"/>
                </a:lnTo>
                <a:lnTo>
                  <a:pt x="136616" y="149610"/>
                </a:lnTo>
                <a:lnTo>
                  <a:pt x="125077" y="166471"/>
                </a:lnTo>
                <a:lnTo>
                  <a:pt x="108701" y="175112"/>
                </a:lnTo>
                <a:lnTo>
                  <a:pt x="89827" y="177546"/>
                </a:lnTo>
                <a:lnTo>
                  <a:pt x="163608" y="177546"/>
                </a:lnTo>
                <a:lnTo>
                  <a:pt x="174465" y="158060"/>
                </a:lnTo>
                <a:lnTo>
                  <a:pt x="179654" y="120789"/>
                </a:lnTo>
                <a:lnTo>
                  <a:pt x="179654" y="0"/>
                </a:lnTo>
                <a:close/>
              </a:path>
            </a:pathLst>
          </a:custGeom>
          <a:solidFill>
            <a:srgbClr val="C1A175"/>
          </a:solidFill>
        </p:spPr>
        <p:txBody>
          <a:bodyPr wrap="square" lIns="0" tIns="0" rIns="0" bIns="0" rtlCol="0"/>
          <a:lstStyle/>
          <a:p>
            <a:endParaRPr/>
          </a:p>
        </p:txBody>
      </p:sp>
      <p:sp>
        <p:nvSpPr>
          <p:cNvPr id="37" name="object 37"/>
          <p:cNvSpPr/>
          <p:nvPr/>
        </p:nvSpPr>
        <p:spPr>
          <a:xfrm>
            <a:off x="5594615" y="2933717"/>
            <a:ext cx="163830" cy="209550"/>
          </a:xfrm>
          <a:custGeom>
            <a:avLst/>
            <a:gdLst/>
            <a:ahLst/>
            <a:cxnLst/>
            <a:rect l="l" t="t" r="r" b="b"/>
            <a:pathLst>
              <a:path w="163829" h="209550">
                <a:moveTo>
                  <a:pt x="52425" y="0"/>
                </a:moveTo>
                <a:lnTo>
                  <a:pt x="0" y="0"/>
                </a:lnTo>
                <a:lnTo>
                  <a:pt x="0" y="209334"/>
                </a:lnTo>
                <a:lnTo>
                  <a:pt x="39103" y="209334"/>
                </a:lnTo>
                <a:lnTo>
                  <a:pt x="39103" y="123799"/>
                </a:lnTo>
                <a:lnTo>
                  <a:pt x="106436" y="123799"/>
                </a:lnTo>
                <a:lnTo>
                  <a:pt x="101782" y="119239"/>
                </a:lnTo>
                <a:lnTo>
                  <a:pt x="91986" y="113068"/>
                </a:lnTo>
                <a:lnTo>
                  <a:pt x="107707" y="105157"/>
                </a:lnTo>
                <a:lnTo>
                  <a:pt x="120081" y="93665"/>
                </a:lnTo>
                <a:lnTo>
                  <a:pt x="120287" y="93281"/>
                </a:lnTo>
                <a:lnTo>
                  <a:pt x="39103" y="93281"/>
                </a:lnTo>
                <a:lnTo>
                  <a:pt x="39103" y="32232"/>
                </a:lnTo>
                <a:lnTo>
                  <a:pt x="123626" y="32232"/>
                </a:lnTo>
                <a:lnTo>
                  <a:pt x="110940" y="16343"/>
                </a:lnTo>
                <a:lnTo>
                  <a:pt x="86298" y="4261"/>
                </a:lnTo>
                <a:lnTo>
                  <a:pt x="52425" y="0"/>
                </a:lnTo>
                <a:close/>
              </a:path>
              <a:path w="163829" h="209550">
                <a:moveTo>
                  <a:pt x="106436" y="123799"/>
                </a:moveTo>
                <a:lnTo>
                  <a:pt x="50292" y="123799"/>
                </a:lnTo>
                <a:lnTo>
                  <a:pt x="60224" y="125357"/>
                </a:lnTo>
                <a:lnTo>
                  <a:pt x="69469" y="130783"/>
                </a:lnTo>
                <a:lnTo>
                  <a:pt x="79113" y="141207"/>
                </a:lnTo>
                <a:lnTo>
                  <a:pt x="90246" y="157759"/>
                </a:lnTo>
                <a:lnTo>
                  <a:pt x="121627" y="209334"/>
                </a:lnTo>
                <a:lnTo>
                  <a:pt x="163322" y="209334"/>
                </a:lnTo>
                <a:lnTo>
                  <a:pt x="131089" y="156476"/>
                </a:lnTo>
                <a:lnTo>
                  <a:pt x="121050" y="141103"/>
                </a:lnTo>
                <a:lnTo>
                  <a:pt x="111375" y="128638"/>
                </a:lnTo>
                <a:lnTo>
                  <a:pt x="106436" y="123799"/>
                </a:lnTo>
                <a:close/>
              </a:path>
              <a:path w="163829" h="209550">
                <a:moveTo>
                  <a:pt x="123626" y="32232"/>
                </a:moveTo>
                <a:lnTo>
                  <a:pt x="49415" y="32232"/>
                </a:lnTo>
                <a:lnTo>
                  <a:pt x="68830" y="33912"/>
                </a:lnTo>
                <a:lnTo>
                  <a:pt x="82197" y="39220"/>
                </a:lnTo>
                <a:lnTo>
                  <a:pt x="89920" y="48563"/>
                </a:lnTo>
                <a:lnTo>
                  <a:pt x="92405" y="62344"/>
                </a:lnTo>
                <a:lnTo>
                  <a:pt x="88457" y="79870"/>
                </a:lnTo>
                <a:lnTo>
                  <a:pt x="78222" y="89095"/>
                </a:lnTo>
                <a:lnTo>
                  <a:pt x="64115" y="92678"/>
                </a:lnTo>
                <a:lnTo>
                  <a:pt x="48552" y="93281"/>
                </a:lnTo>
                <a:lnTo>
                  <a:pt x="120287" y="93281"/>
                </a:lnTo>
                <a:lnTo>
                  <a:pt x="128183" y="78549"/>
                </a:lnTo>
                <a:lnTo>
                  <a:pt x="131089" y="59766"/>
                </a:lnTo>
                <a:lnTo>
                  <a:pt x="125991" y="35195"/>
                </a:lnTo>
                <a:lnTo>
                  <a:pt x="123626" y="32232"/>
                </a:lnTo>
                <a:close/>
              </a:path>
            </a:pathLst>
          </a:custGeom>
          <a:solidFill>
            <a:srgbClr val="C1A175"/>
          </a:solidFill>
        </p:spPr>
        <p:txBody>
          <a:bodyPr wrap="square" lIns="0" tIns="0" rIns="0" bIns="0" rtlCol="0"/>
          <a:lstStyle/>
          <a:p>
            <a:endParaRPr/>
          </a:p>
        </p:txBody>
      </p:sp>
      <p:sp>
        <p:nvSpPr>
          <p:cNvPr id="38" name="object 38"/>
          <p:cNvSpPr/>
          <p:nvPr/>
        </p:nvSpPr>
        <p:spPr>
          <a:xfrm>
            <a:off x="5843257" y="2933725"/>
            <a:ext cx="0" cy="209550"/>
          </a:xfrm>
          <a:custGeom>
            <a:avLst/>
            <a:gdLst/>
            <a:ahLst/>
            <a:cxnLst/>
            <a:rect l="l" t="t" r="r" b="b"/>
            <a:pathLst>
              <a:path h="209550">
                <a:moveTo>
                  <a:pt x="0" y="0"/>
                </a:moveTo>
                <a:lnTo>
                  <a:pt x="0" y="209334"/>
                </a:lnTo>
              </a:path>
            </a:pathLst>
          </a:custGeom>
          <a:ln w="38684">
            <a:solidFill>
              <a:srgbClr val="C1A175"/>
            </a:solidFill>
          </a:ln>
        </p:spPr>
        <p:txBody>
          <a:bodyPr wrap="square" lIns="0" tIns="0" rIns="0" bIns="0" rtlCol="0"/>
          <a:lstStyle/>
          <a:p>
            <a:endParaRPr/>
          </a:p>
        </p:txBody>
      </p:sp>
      <p:sp>
        <p:nvSpPr>
          <p:cNvPr id="39" name="object 39"/>
          <p:cNvSpPr/>
          <p:nvPr/>
        </p:nvSpPr>
        <p:spPr>
          <a:xfrm>
            <a:off x="5929854" y="2933718"/>
            <a:ext cx="206375" cy="209550"/>
          </a:xfrm>
          <a:custGeom>
            <a:avLst/>
            <a:gdLst/>
            <a:ahLst/>
            <a:cxnLst/>
            <a:rect l="l" t="t" r="r" b="b"/>
            <a:pathLst>
              <a:path w="206375" h="209550">
                <a:moveTo>
                  <a:pt x="113487" y="0"/>
                </a:moveTo>
                <a:lnTo>
                  <a:pt x="89979" y="0"/>
                </a:lnTo>
                <a:lnTo>
                  <a:pt x="0" y="209334"/>
                </a:lnTo>
                <a:lnTo>
                  <a:pt x="36233" y="209334"/>
                </a:lnTo>
                <a:lnTo>
                  <a:pt x="55079" y="165684"/>
                </a:lnTo>
                <a:lnTo>
                  <a:pt x="65592" y="158845"/>
                </a:lnTo>
                <a:lnTo>
                  <a:pt x="76963" y="153941"/>
                </a:lnTo>
                <a:lnTo>
                  <a:pt x="89403" y="150987"/>
                </a:lnTo>
                <a:lnTo>
                  <a:pt x="103123" y="149999"/>
                </a:lnTo>
                <a:lnTo>
                  <a:pt x="180001" y="149999"/>
                </a:lnTo>
                <a:lnTo>
                  <a:pt x="171013" y="129730"/>
                </a:lnTo>
                <a:lnTo>
                  <a:pt x="135318" y="129730"/>
                </a:lnTo>
                <a:lnTo>
                  <a:pt x="134278" y="129374"/>
                </a:lnTo>
                <a:lnTo>
                  <a:pt x="70675" y="129374"/>
                </a:lnTo>
                <a:lnTo>
                  <a:pt x="76276" y="116116"/>
                </a:lnTo>
                <a:lnTo>
                  <a:pt x="101853" y="55257"/>
                </a:lnTo>
                <a:lnTo>
                  <a:pt x="137989" y="55257"/>
                </a:lnTo>
                <a:lnTo>
                  <a:pt x="113487" y="0"/>
                </a:lnTo>
                <a:close/>
              </a:path>
              <a:path w="206375" h="209550">
                <a:moveTo>
                  <a:pt x="180001" y="149999"/>
                </a:moveTo>
                <a:lnTo>
                  <a:pt x="103123" y="149999"/>
                </a:lnTo>
                <a:lnTo>
                  <a:pt x="116345" y="151075"/>
                </a:lnTo>
                <a:lnTo>
                  <a:pt x="129063" y="154174"/>
                </a:lnTo>
                <a:lnTo>
                  <a:pt x="140896" y="159107"/>
                </a:lnTo>
                <a:lnTo>
                  <a:pt x="151460" y="165684"/>
                </a:lnTo>
                <a:lnTo>
                  <a:pt x="170726" y="209334"/>
                </a:lnTo>
                <a:lnTo>
                  <a:pt x="206311" y="209334"/>
                </a:lnTo>
                <a:lnTo>
                  <a:pt x="180001" y="149999"/>
                </a:lnTo>
                <a:close/>
              </a:path>
              <a:path w="206375" h="209550">
                <a:moveTo>
                  <a:pt x="137989" y="55257"/>
                </a:moveTo>
                <a:lnTo>
                  <a:pt x="101853" y="55257"/>
                </a:lnTo>
                <a:lnTo>
                  <a:pt x="134480" y="127901"/>
                </a:lnTo>
                <a:lnTo>
                  <a:pt x="135318" y="129730"/>
                </a:lnTo>
                <a:lnTo>
                  <a:pt x="171013" y="129730"/>
                </a:lnTo>
                <a:lnTo>
                  <a:pt x="137989" y="55257"/>
                </a:lnTo>
                <a:close/>
              </a:path>
              <a:path w="206375" h="209550">
                <a:moveTo>
                  <a:pt x="103123" y="123393"/>
                </a:moveTo>
                <a:lnTo>
                  <a:pt x="93548" y="123976"/>
                </a:lnTo>
                <a:lnTo>
                  <a:pt x="84675" y="125445"/>
                </a:lnTo>
                <a:lnTo>
                  <a:pt x="76915" y="127384"/>
                </a:lnTo>
                <a:lnTo>
                  <a:pt x="70675" y="129374"/>
                </a:lnTo>
                <a:lnTo>
                  <a:pt x="134278" y="129374"/>
                </a:lnTo>
                <a:lnTo>
                  <a:pt x="129161" y="127625"/>
                </a:lnTo>
                <a:lnTo>
                  <a:pt x="121483" y="125571"/>
                </a:lnTo>
                <a:lnTo>
                  <a:pt x="112674" y="124011"/>
                </a:lnTo>
                <a:lnTo>
                  <a:pt x="103123" y="123393"/>
                </a:lnTo>
                <a:close/>
              </a:path>
            </a:pathLst>
          </a:custGeom>
          <a:solidFill>
            <a:srgbClr val="C1A175"/>
          </a:solidFill>
        </p:spPr>
        <p:txBody>
          <a:bodyPr wrap="square" lIns="0" tIns="0" rIns="0" bIns="0" rtlCol="0"/>
          <a:lstStyle/>
          <a:p>
            <a:endParaRPr/>
          </a:p>
        </p:txBody>
      </p:sp>
      <p:sp>
        <p:nvSpPr>
          <p:cNvPr id="40" name="object 40"/>
          <p:cNvSpPr/>
          <p:nvPr/>
        </p:nvSpPr>
        <p:spPr>
          <a:xfrm>
            <a:off x="4658102" y="3322048"/>
            <a:ext cx="55880" cy="92075"/>
          </a:xfrm>
          <a:custGeom>
            <a:avLst/>
            <a:gdLst/>
            <a:ahLst/>
            <a:cxnLst/>
            <a:rect l="l" t="t" r="r" b="b"/>
            <a:pathLst>
              <a:path w="55879" h="92075">
                <a:moveTo>
                  <a:pt x="26149" y="0"/>
                </a:moveTo>
                <a:lnTo>
                  <a:pt x="0" y="0"/>
                </a:lnTo>
                <a:lnTo>
                  <a:pt x="0" y="91909"/>
                </a:lnTo>
                <a:lnTo>
                  <a:pt x="10109" y="91909"/>
                </a:lnTo>
                <a:lnTo>
                  <a:pt x="10109" y="50545"/>
                </a:lnTo>
                <a:lnTo>
                  <a:pt x="24396" y="50545"/>
                </a:lnTo>
                <a:lnTo>
                  <a:pt x="37579" y="49014"/>
                </a:lnTo>
                <a:lnTo>
                  <a:pt x="47401" y="44361"/>
                </a:lnTo>
                <a:lnTo>
                  <a:pt x="49520" y="41643"/>
                </a:lnTo>
                <a:lnTo>
                  <a:pt x="10109" y="41643"/>
                </a:lnTo>
                <a:lnTo>
                  <a:pt x="10109" y="8902"/>
                </a:lnTo>
                <a:lnTo>
                  <a:pt x="49425" y="8902"/>
                </a:lnTo>
                <a:lnTo>
                  <a:pt x="47772" y="6653"/>
                </a:lnTo>
                <a:lnTo>
                  <a:pt x="38490" y="1703"/>
                </a:lnTo>
                <a:lnTo>
                  <a:pt x="26149" y="0"/>
                </a:lnTo>
                <a:close/>
              </a:path>
              <a:path w="55879" h="92075">
                <a:moveTo>
                  <a:pt x="49425" y="8902"/>
                </a:moveTo>
                <a:lnTo>
                  <a:pt x="24129" y="8902"/>
                </a:lnTo>
                <a:lnTo>
                  <a:pt x="33740" y="9969"/>
                </a:lnTo>
                <a:lnTo>
                  <a:pt x="40308" y="13095"/>
                </a:lnTo>
                <a:lnTo>
                  <a:pt x="44073" y="18166"/>
                </a:lnTo>
                <a:lnTo>
                  <a:pt x="45275" y="25069"/>
                </a:lnTo>
                <a:lnTo>
                  <a:pt x="44150" y="32095"/>
                </a:lnTo>
                <a:lnTo>
                  <a:pt x="40512" y="37299"/>
                </a:lnTo>
                <a:lnTo>
                  <a:pt x="33970" y="40532"/>
                </a:lnTo>
                <a:lnTo>
                  <a:pt x="24129" y="41643"/>
                </a:lnTo>
                <a:lnTo>
                  <a:pt x="49520" y="41643"/>
                </a:lnTo>
                <a:lnTo>
                  <a:pt x="53534" y="36497"/>
                </a:lnTo>
                <a:lnTo>
                  <a:pt x="55651" y="25336"/>
                </a:lnTo>
                <a:lnTo>
                  <a:pt x="53618" y="14610"/>
                </a:lnTo>
                <a:lnTo>
                  <a:pt x="49425" y="8902"/>
                </a:lnTo>
                <a:close/>
              </a:path>
            </a:pathLst>
          </a:custGeom>
          <a:solidFill>
            <a:srgbClr val="C1A175"/>
          </a:solidFill>
        </p:spPr>
        <p:txBody>
          <a:bodyPr wrap="square" lIns="0" tIns="0" rIns="0" bIns="0" rtlCol="0"/>
          <a:lstStyle/>
          <a:p>
            <a:endParaRPr/>
          </a:p>
        </p:txBody>
      </p:sp>
      <p:sp>
        <p:nvSpPr>
          <p:cNvPr id="41" name="object 41"/>
          <p:cNvSpPr/>
          <p:nvPr/>
        </p:nvSpPr>
        <p:spPr>
          <a:xfrm>
            <a:off x="4733836" y="3322051"/>
            <a:ext cx="69215" cy="92075"/>
          </a:xfrm>
          <a:custGeom>
            <a:avLst/>
            <a:gdLst/>
            <a:ahLst/>
            <a:cxnLst/>
            <a:rect l="l" t="t" r="r" b="b"/>
            <a:pathLst>
              <a:path w="69214" h="92075">
                <a:moveTo>
                  <a:pt x="24129" y="0"/>
                </a:moveTo>
                <a:lnTo>
                  <a:pt x="0" y="0"/>
                </a:lnTo>
                <a:lnTo>
                  <a:pt x="0" y="91909"/>
                </a:lnTo>
                <a:lnTo>
                  <a:pt x="10109" y="91909"/>
                </a:lnTo>
                <a:lnTo>
                  <a:pt x="10109" y="50126"/>
                </a:lnTo>
                <a:lnTo>
                  <a:pt x="40190" y="50126"/>
                </a:lnTo>
                <a:lnTo>
                  <a:pt x="34772" y="47307"/>
                </a:lnTo>
                <a:lnTo>
                  <a:pt x="42209" y="43955"/>
                </a:lnTo>
                <a:lnTo>
                  <a:pt x="45208" y="41236"/>
                </a:lnTo>
                <a:lnTo>
                  <a:pt x="10109" y="41236"/>
                </a:lnTo>
                <a:lnTo>
                  <a:pt x="10109" y="8890"/>
                </a:lnTo>
                <a:lnTo>
                  <a:pt x="46297" y="8890"/>
                </a:lnTo>
                <a:lnTo>
                  <a:pt x="45064" y="7073"/>
                </a:lnTo>
                <a:lnTo>
                  <a:pt x="36294" y="1881"/>
                </a:lnTo>
                <a:lnTo>
                  <a:pt x="24129" y="0"/>
                </a:lnTo>
                <a:close/>
              </a:path>
              <a:path w="69214" h="92075">
                <a:moveTo>
                  <a:pt x="40190" y="50126"/>
                </a:moveTo>
                <a:lnTo>
                  <a:pt x="18605" y="50126"/>
                </a:lnTo>
                <a:lnTo>
                  <a:pt x="24138" y="50801"/>
                </a:lnTo>
                <a:lnTo>
                  <a:pt x="29332" y="53297"/>
                </a:lnTo>
                <a:lnTo>
                  <a:pt x="34652" y="58318"/>
                </a:lnTo>
                <a:lnTo>
                  <a:pt x="40563" y="66573"/>
                </a:lnTo>
                <a:lnTo>
                  <a:pt x="56743" y="91909"/>
                </a:lnTo>
                <a:lnTo>
                  <a:pt x="68732" y="91909"/>
                </a:lnTo>
                <a:lnTo>
                  <a:pt x="43395" y="52832"/>
                </a:lnTo>
                <a:lnTo>
                  <a:pt x="40703" y="50393"/>
                </a:lnTo>
                <a:lnTo>
                  <a:pt x="40190" y="50126"/>
                </a:lnTo>
                <a:close/>
              </a:path>
              <a:path w="69214" h="92075">
                <a:moveTo>
                  <a:pt x="46297" y="8890"/>
                </a:moveTo>
                <a:lnTo>
                  <a:pt x="34505" y="8890"/>
                </a:lnTo>
                <a:lnTo>
                  <a:pt x="41782" y="13474"/>
                </a:lnTo>
                <a:lnTo>
                  <a:pt x="41782" y="24790"/>
                </a:lnTo>
                <a:lnTo>
                  <a:pt x="40088" y="32991"/>
                </a:lnTo>
                <a:lnTo>
                  <a:pt x="35412" y="38019"/>
                </a:lnTo>
                <a:lnTo>
                  <a:pt x="28361" y="40544"/>
                </a:lnTo>
                <a:lnTo>
                  <a:pt x="19545" y="41236"/>
                </a:lnTo>
                <a:lnTo>
                  <a:pt x="45208" y="41236"/>
                </a:lnTo>
                <a:lnTo>
                  <a:pt x="47661" y="39014"/>
                </a:lnTo>
                <a:lnTo>
                  <a:pt x="51015" y="32559"/>
                </a:lnTo>
                <a:lnTo>
                  <a:pt x="52158" y="24663"/>
                </a:lnTo>
                <a:lnTo>
                  <a:pt x="50374" y="14894"/>
                </a:lnTo>
                <a:lnTo>
                  <a:pt x="46297" y="8890"/>
                </a:lnTo>
                <a:close/>
              </a:path>
            </a:pathLst>
          </a:custGeom>
          <a:solidFill>
            <a:srgbClr val="C1A175"/>
          </a:solidFill>
        </p:spPr>
        <p:txBody>
          <a:bodyPr wrap="square" lIns="0" tIns="0" rIns="0" bIns="0" rtlCol="0"/>
          <a:lstStyle/>
          <a:p>
            <a:endParaRPr/>
          </a:p>
        </p:txBody>
      </p:sp>
      <p:sp>
        <p:nvSpPr>
          <p:cNvPr id="42" name="object 42"/>
          <p:cNvSpPr/>
          <p:nvPr/>
        </p:nvSpPr>
        <p:spPr>
          <a:xfrm>
            <a:off x="4808364" y="3321517"/>
            <a:ext cx="88265" cy="92710"/>
          </a:xfrm>
          <a:custGeom>
            <a:avLst/>
            <a:gdLst/>
            <a:ahLst/>
            <a:cxnLst/>
            <a:rect l="l" t="t" r="r" b="b"/>
            <a:pathLst>
              <a:path w="88264" h="92710">
                <a:moveTo>
                  <a:pt x="46901" y="0"/>
                </a:moveTo>
                <a:lnTo>
                  <a:pt x="39750" y="0"/>
                </a:lnTo>
                <a:lnTo>
                  <a:pt x="0" y="92443"/>
                </a:lnTo>
                <a:lnTo>
                  <a:pt x="10375" y="92443"/>
                </a:lnTo>
                <a:lnTo>
                  <a:pt x="22771" y="63601"/>
                </a:lnTo>
                <a:lnTo>
                  <a:pt x="75080" y="63601"/>
                </a:lnTo>
                <a:lnTo>
                  <a:pt x="71079" y="54571"/>
                </a:lnTo>
                <a:lnTo>
                  <a:pt x="26682" y="54571"/>
                </a:lnTo>
                <a:lnTo>
                  <a:pt x="43129" y="15494"/>
                </a:lnTo>
                <a:lnTo>
                  <a:pt x="53765" y="15494"/>
                </a:lnTo>
                <a:lnTo>
                  <a:pt x="46901" y="0"/>
                </a:lnTo>
                <a:close/>
              </a:path>
              <a:path w="88264" h="92710">
                <a:moveTo>
                  <a:pt x="75080" y="63601"/>
                </a:moveTo>
                <a:lnTo>
                  <a:pt x="64554" y="63601"/>
                </a:lnTo>
                <a:lnTo>
                  <a:pt x="77482" y="92443"/>
                </a:lnTo>
                <a:lnTo>
                  <a:pt x="87858" y="92443"/>
                </a:lnTo>
                <a:lnTo>
                  <a:pt x="75080" y="63601"/>
                </a:lnTo>
                <a:close/>
              </a:path>
              <a:path w="88264" h="92710">
                <a:moveTo>
                  <a:pt x="53765" y="15494"/>
                </a:moveTo>
                <a:lnTo>
                  <a:pt x="43129" y="15494"/>
                </a:lnTo>
                <a:lnTo>
                  <a:pt x="60502" y="54571"/>
                </a:lnTo>
                <a:lnTo>
                  <a:pt x="71079" y="54571"/>
                </a:lnTo>
                <a:lnTo>
                  <a:pt x="53765" y="15494"/>
                </a:lnTo>
                <a:close/>
              </a:path>
            </a:pathLst>
          </a:custGeom>
          <a:solidFill>
            <a:srgbClr val="C1A175"/>
          </a:solidFill>
        </p:spPr>
        <p:txBody>
          <a:bodyPr wrap="square" lIns="0" tIns="0" rIns="0" bIns="0" rtlCol="0"/>
          <a:lstStyle/>
          <a:p>
            <a:endParaRPr/>
          </a:p>
        </p:txBody>
      </p:sp>
      <p:sp>
        <p:nvSpPr>
          <p:cNvPr id="43" name="object 43"/>
          <p:cNvSpPr/>
          <p:nvPr/>
        </p:nvSpPr>
        <p:spPr>
          <a:xfrm>
            <a:off x="4908092" y="3320839"/>
            <a:ext cx="50800" cy="94615"/>
          </a:xfrm>
          <a:custGeom>
            <a:avLst/>
            <a:gdLst/>
            <a:ahLst/>
            <a:cxnLst/>
            <a:rect l="l" t="t" r="r" b="b"/>
            <a:pathLst>
              <a:path w="50800" h="94614">
                <a:moveTo>
                  <a:pt x="406" y="73571"/>
                </a:moveTo>
                <a:lnTo>
                  <a:pt x="406" y="86245"/>
                </a:lnTo>
                <a:lnTo>
                  <a:pt x="7404" y="91503"/>
                </a:lnTo>
                <a:lnTo>
                  <a:pt x="15493" y="94335"/>
                </a:lnTo>
                <a:lnTo>
                  <a:pt x="24256" y="94335"/>
                </a:lnTo>
                <a:lnTo>
                  <a:pt x="35011" y="92521"/>
                </a:lnTo>
                <a:lnTo>
                  <a:pt x="43305" y="87510"/>
                </a:lnTo>
                <a:lnTo>
                  <a:pt x="44862" y="85305"/>
                </a:lnTo>
                <a:lnTo>
                  <a:pt x="24256" y="85305"/>
                </a:lnTo>
                <a:lnTo>
                  <a:pt x="17746" y="84534"/>
                </a:lnTo>
                <a:lnTo>
                  <a:pt x="11574" y="82272"/>
                </a:lnTo>
                <a:lnTo>
                  <a:pt x="5781" y="78592"/>
                </a:lnTo>
                <a:lnTo>
                  <a:pt x="406" y="73571"/>
                </a:lnTo>
                <a:close/>
              </a:path>
              <a:path w="50800" h="94614">
                <a:moveTo>
                  <a:pt x="33680" y="0"/>
                </a:moveTo>
                <a:lnTo>
                  <a:pt x="26542" y="0"/>
                </a:lnTo>
                <a:lnTo>
                  <a:pt x="15912" y="1720"/>
                </a:lnTo>
                <a:lnTo>
                  <a:pt x="7508" y="6484"/>
                </a:lnTo>
                <a:lnTo>
                  <a:pt x="1986" y="13699"/>
                </a:lnTo>
                <a:lnTo>
                  <a:pt x="0" y="22771"/>
                </a:lnTo>
                <a:lnTo>
                  <a:pt x="1088" y="30759"/>
                </a:lnTo>
                <a:lnTo>
                  <a:pt x="4564" y="37460"/>
                </a:lnTo>
                <a:lnTo>
                  <a:pt x="10742" y="43354"/>
                </a:lnTo>
                <a:lnTo>
                  <a:pt x="19938" y="48920"/>
                </a:lnTo>
                <a:lnTo>
                  <a:pt x="30626" y="55133"/>
                </a:lnTo>
                <a:lnTo>
                  <a:pt x="36790" y="60323"/>
                </a:lnTo>
                <a:lnTo>
                  <a:pt x="39618" y="65234"/>
                </a:lnTo>
                <a:lnTo>
                  <a:pt x="40281" y="70484"/>
                </a:lnTo>
                <a:lnTo>
                  <a:pt x="40297" y="79501"/>
                </a:lnTo>
                <a:lnTo>
                  <a:pt x="33553" y="85305"/>
                </a:lnTo>
                <a:lnTo>
                  <a:pt x="44862" y="85305"/>
                </a:lnTo>
                <a:lnTo>
                  <a:pt x="48643" y="79949"/>
                </a:lnTo>
                <a:lnTo>
                  <a:pt x="50533" y="70484"/>
                </a:lnTo>
                <a:lnTo>
                  <a:pt x="49520" y="62052"/>
                </a:lnTo>
                <a:lnTo>
                  <a:pt x="45866" y="54984"/>
                </a:lnTo>
                <a:lnTo>
                  <a:pt x="38649" y="48421"/>
                </a:lnTo>
                <a:lnTo>
                  <a:pt x="26949" y="41503"/>
                </a:lnTo>
                <a:lnTo>
                  <a:pt x="11722" y="33820"/>
                </a:lnTo>
                <a:lnTo>
                  <a:pt x="10236" y="28574"/>
                </a:lnTo>
                <a:lnTo>
                  <a:pt x="10236" y="14554"/>
                </a:lnTo>
                <a:lnTo>
                  <a:pt x="16573" y="9169"/>
                </a:lnTo>
                <a:lnTo>
                  <a:pt x="47028" y="9169"/>
                </a:lnTo>
                <a:lnTo>
                  <a:pt x="47028" y="5930"/>
                </a:lnTo>
                <a:lnTo>
                  <a:pt x="40830" y="2019"/>
                </a:lnTo>
                <a:lnTo>
                  <a:pt x="33680" y="0"/>
                </a:lnTo>
                <a:close/>
              </a:path>
              <a:path w="50800" h="94614">
                <a:moveTo>
                  <a:pt x="47028" y="9169"/>
                </a:moveTo>
                <a:lnTo>
                  <a:pt x="33820" y="9169"/>
                </a:lnTo>
                <a:lnTo>
                  <a:pt x="40690" y="11988"/>
                </a:lnTo>
                <a:lnTo>
                  <a:pt x="47028" y="17386"/>
                </a:lnTo>
                <a:lnTo>
                  <a:pt x="47028" y="9169"/>
                </a:lnTo>
                <a:close/>
              </a:path>
            </a:pathLst>
          </a:custGeom>
          <a:solidFill>
            <a:srgbClr val="C1A175"/>
          </a:solidFill>
        </p:spPr>
        <p:txBody>
          <a:bodyPr wrap="square" lIns="0" tIns="0" rIns="0" bIns="0" rtlCol="0"/>
          <a:lstStyle/>
          <a:p>
            <a:endParaRPr/>
          </a:p>
        </p:txBody>
      </p:sp>
      <p:sp>
        <p:nvSpPr>
          <p:cNvPr id="44" name="object 44"/>
          <p:cNvSpPr/>
          <p:nvPr/>
        </p:nvSpPr>
        <p:spPr>
          <a:xfrm>
            <a:off x="4980185" y="3322051"/>
            <a:ext cx="53975" cy="92075"/>
          </a:xfrm>
          <a:custGeom>
            <a:avLst/>
            <a:gdLst/>
            <a:ahLst/>
            <a:cxnLst/>
            <a:rect l="l" t="t" r="r" b="b"/>
            <a:pathLst>
              <a:path w="53975" h="92075">
                <a:moveTo>
                  <a:pt x="10109" y="0"/>
                </a:moveTo>
                <a:lnTo>
                  <a:pt x="0" y="0"/>
                </a:lnTo>
                <a:lnTo>
                  <a:pt x="0" y="91909"/>
                </a:lnTo>
                <a:lnTo>
                  <a:pt x="53365" y="91909"/>
                </a:lnTo>
                <a:lnTo>
                  <a:pt x="53365" y="82600"/>
                </a:lnTo>
                <a:lnTo>
                  <a:pt x="10109" y="82600"/>
                </a:lnTo>
                <a:lnTo>
                  <a:pt x="10109" y="0"/>
                </a:lnTo>
                <a:close/>
              </a:path>
            </a:pathLst>
          </a:custGeom>
          <a:solidFill>
            <a:srgbClr val="C1A175"/>
          </a:solidFill>
        </p:spPr>
        <p:txBody>
          <a:bodyPr wrap="square" lIns="0" tIns="0" rIns="0" bIns="0" rtlCol="0"/>
          <a:lstStyle/>
          <a:p>
            <a:endParaRPr/>
          </a:p>
        </p:txBody>
      </p:sp>
      <p:sp>
        <p:nvSpPr>
          <p:cNvPr id="45" name="object 45"/>
          <p:cNvSpPr/>
          <p:nvPr/>
        </p:nvSpPr>
        <p:spPr>
          <a:xfrm>
            <a:off x="5056123" y="3322053"/>
            <a:ext cx="0" cy="92075"/>
          </a:xfrm>
          <a:custGeom>
            <a:avLst/>
            <a:gdLst/>
            <a:ahLst/>
            <a:cxnLst/>
            <a:rect l="l" t="t" r="r" b="b"/>
            <a:pathLst>
              <a:path h="92075">
                <a:moveTo>
                  <a:pt x="0" y="0"/>
                </a:moveTo>
                <a:lnTo>
                  <a:pt x="0" y="91909"/>
                </a:lnTo>
              </a:path>
            </a:pathLst>
          </a:custGeom>
          <a:ln w="10109">
            <a:solidFill>
              <a:srgbClr val="C1A175"/>
            </a:solidFill>
          </a:ln>
        </p:spPr>
        <p:txBody>
          <a:bodyPr wrap="square" lIns="0" tIns="0" rIns="0" bIns="0" rtlCol="0"/>
          <a:lstStyle/>
          <a:p>
            <a:endParaRPr/>
          </a:p>
        </p:txBody>
      </p:sp>
      <p:sp>
        <p:nvSpPr>
          <p:cNvPr id="46" name="object 46"/>
          <p:cNvSpPr/>
          <p:nvPr/>
        </p:nvSpPr>
        <p:spPr>
          <a:xfrm>
            <a:off x="5087592" y="3322051"/>
            <a:ext cx="83185" cy="92075"/>
          </a:xfrm>
          <a:custGeom>
            <a:avLst/>
            <a:gdLst/>
            <a:ahLst/>
            <a:cxnLst/>
            <a:rect l="l" t="t" r="r" b="b"/>
            <a:pathLst>
              <a:path w="83185" h="92075">
                <a:moveTo>
                  <a:pt x="8356" y="0"/>
                </a:moveTo>
                <a:lnTo>
                  <a:pt x="0" y="0"/>
                </a:lnTo>
                <a:lnTo>
                  <a:pt x="0" y="91909"/>
                </a:lnTo>
                <a:lnTo>
                  <a:pt x="9702" y="91909"/>
                </a:lnTo>
                <a:lnTo>
                  <a:pt x="9702" y="16167"/>
                </a:lnTo>
                <a:lnTo>
                  <a:pt x="22200" y="16167"/>
                </a:lnTo>
                <a:lnTo>
                  <a:pt x="8356" y="0"/>
                </a:lnTo>
                <a:close/>
              </a:path>
              <a:path w="83185" h="92075">
                <a:moveTo>
                  <a:pt x="22200" y="16167"/>
                </a:moveTo>
                <a:lnTo>
                  <a:pt x="9702" y="16167"/>
                </a:lnTo>
                <a:lnTo>
                  <a:pt x="74256" y="91909"/>
                </a:lnTo>
                <a:lnTo>
                  <a:pt x="83146" y="91909"/>
                </a:lnTo>
                <a:lnTo>
                  <a:pt x="83146" y="76009"/>
                </a:lnTo>
                <a:lnTo>
                  <a:pt x="73444" y="76009"/>
                </a:lnTo>
                <a:lnTo>
                  <a:pt x="22200" y="16167"/>
                </a:lnTo>
                <a:close/>
              </a:path>
              <a:path w="83185" h="92075">
                <a:moveTo>
                  <a:pt x="83146" y="0"/>
                </a:moveTo>
                <a:lnTo>
                  <a:pt x="73444" y="0"/>
                </a:lnTo>
                <a:lnTo>
                  <a:pt x="73444" y="76009"/>
                </a:lnTo>
                <a:lnTo>
                  <a:pt x="83146" y="76009"/>
                </a:lnTo>
                <a:lnTo>
                  <a:pt x="83146" y="0"/>
                </a:lnTo>
                <a:close/>
              </a:path>
            </a:pathLst>
          </a:custGeom>
          <a:solidFill>
            <a:srgbClr val="C1A175"/>
          </a:solidFill>
        </p:spPr>
        <p:txBody>
          <a:bodyPr wrap="square" lIns="0" tIns="0" rIns="0" bIns="0" rtlCol="0"/>
          <a:lstStyle/>
          <a:p>
            <a:endParaRPr/>
          </a:p>
        </p:txBody>
      </p:sp>
      <p:sp>
        <p:nvSpPr>
          <p:cNvPr id="47" name="object 47"/>
          <p:cNvSpPr/>
          <p:nvPr/>
        </p:nvSpPr>
        <p:spPr>
          <a:xfrm>
            <a:off x="5193247" y="3401028"/>
            <a:ext cx="12700" cy="29845"/>
          </a:xfrm>
          <a:custGeom>
            <a:avLst/>
            <a:gdLst/>
            <a:ahLst/>
            <a:cxnLst/>
            <a:rect l="l" t="t" r="r" b="b"/>
            <a:pathLst>
              <a:path w="12700" h="29845">
                <a:moveTo>
                  <a:pt x="12268" y="0"/>
                </a:moveTo>
                <a:lnTo>
                  <a:pt x="812" y="0"/>
                </a:lnTo>
                <a:lnTo>
                  <a:pt x="812" y="12928"/>
                </a:lnTo>
                <a:lnTo>
                  <a:pt x="4711" y="12928"/>
                </a:lnTo>
                <a:lnTo>
                  <a:pt x="4711" y="18999"/>
                </a:lnTo>
                <a:lnTo>
                  <a:pt x="2959" y="23177"/>
                </a:lnTo>
                <a:lnTo>
                  <a:pt x="0" y="25463"/>
                </a:lnTo>
                <a:lnTo>
                  <a:pt x="0" y="29781"/>
                </a:lnTo>
                <a:lnTo>
                  <a:pt x="7416" y="27216"/>
                </a:lnTo>
                <a:lnTo>
                  <a:pt x="12268" y="21691"/>
                </a:lnTo>
                <a:lnTo>
                  <a:pt x="12268" y="0"/>
                </a:lnTo>
                <a:close/>
              </a:path>
            </a:pathLst>
          </a:custGeom>
          <a:solidFill>
            <a:srgbClr val="C1A175"/>
          </a:solidFill>
        </p:spPr>
        <p:txBody>
          <a:bodyPr wrap="square" lIns="0" tIns="0" rIns="0" bIns="0" rtlCol="0"/>
          <a:lstStyle/>
          <a:p>
            <a:endParaRPr/>
          </a:p>
        </p:txBody>
      </p:sp>
      <p:sp>
        <p:nvSpPr>
          <p:cNvPr id="48" name="object 48"/>
          <p:cNvSpPr/>
          <p:nvPr/>
        </p:nvSpPr>
        <p:spPr>
          <a:xfrm>
            <a:off x="5267773" y="3320839"/>
            <a:ext cx="50800" cy="94615"/>
          </a:xfrm>
          <a:custGeom>
            <a:avLst/>
            <a:gdLst/>
            <a:ahLst/>
            <a:cxnLst/>
            <a:rect l="l" t="t" r="r" b="b"/>
            <a:pathLst>
              <a:path w="50800" h="94614">
                <a:moveTo>
                  <a:pt x="406" y="73571"/>
                </a:moveTo>
                <a:lnTo>
                  <a:pt x="406" y="86245"/>
                </a:lnTo>
                <a:lnTo>
                  <a:pt x="7404" y="91503"/>
                </a:lnTo>
                <a:lnTo>
                  <a:pt x="15493" y="94335"/>
                </a:lnTo>
                <a:lnTo>
                  <a:pt x="24256" y="94335"/>
                </a:lnTo>
                <a:lnTo>
                  <a:pt x="35011" y="92521"/>
                </a:lnTo>
                <a:lnTo>
                  <a:pt x="43305" y="87510"/>
                </a:lnTo>
                <a:lnTo>
                  <a:pt x="44862" y="85305"/>
                </a:lnTo>
                <a:lnTo>
                  <a:pt x="24256" y="85305"/>
                </a:lnTo>
                <a:lnTo>
                  <a:pt x="17746" y="84534"/>
                </a:lnTo>
                <a:lnTo>
                  <a:pt x="11574" y="82272"/>
                </a:lnTo>
                <a:lnTo>
                  <a:pt x="5781" y="78592"/>
                </a:lnTo>
                <a:lnTo>
                  <a:pt x="406" y="73571"/>
                </a:lnTo>
                <a:close/>
              </a:path>
              <a:path w="50800" h="94614">
                <a:moveTo>
                  <a:pt x="33680" y="0"/>
                </a:moveTo>
                <a:lnTo>
                  <a:pt x="26542" y="0"/>
                </a:lnTo>
                <a:lnTo>
                  <a:pt x="15912" y="1720"/>
                </a:lnTo>
                <a:lnTo>
                  <a:pt x="7508" y="6484"/>
                </a:lnTo>
                <a:lnTo>
                  <a:pt x="1986" y="13699"/>
                </a:lnTo>
                <a:lnTo>
                  <a:pt x="0" y="22771"/>
                </a:lnTo>
                <a:lnTo>
                  <a:pt x="1088" y="30759"/>
                </a:lnTo>
                <a:lnTo>
                  <a:pt x="4564" y="37460"/>
                </a:lnTo>
                <a:lnTo>
                  <a:pt x="10742" y="43354"/>
                </a:lnTo>
                <a:lnTo>
                  <a:pt x="19938" y="48920"/>
                </a:lnTo>
                <a:lnTo>
                  <a:pt x="30626" y="55133"/>
                </a:lnTo>
                <a:lnTo>
                  <a:pt x="36790" y="60323"/>
                </a:lnTo>
                <a:lnTo>
                  <a:pt x="39618" y="65234"/>
                </a:lnTo>
                <a:lnTo>
                  <a:pt x="40281" y="70484"/>
                </a:lnTo>
                <a:lnTo>
                  <a:pt x="40297" y="79501"/>
                </a:lnTo>
                <a:lnTo>
                  <a:pt x="33553" y="85305"/>
                </a:lnTo>
                <a:lnTo>
                  <a:pt x="44862" y="85305"/>
                </a:lnTo>
                <a:lnTo>
                  <a:pt x="48643" y="79949"/>
                </a:lnTo>
                <a:lnTo>
                  <a:pt x="50533" y="70484"/>
                </a:lnTo>
                <a:lnTo>
                  <a:pt x="49520" y="62052"/>
                </a:lnTo>
                <a:lnTo>
                  <a:pt x="45866" y="54984"/>
                </a:lnTo>
                <a:lnTo>
                  <a:pt x="38649" y="48421"/>
                </a:lnTo>
                <a:lnTo>
                  <a:pt x="26949" y="41503"/>
                </a:lnTo>
                <a:lnTo>
                  <a:pt x="11722" y="33820"/>
                </a:lnTo>
                <a:lnTo>
                  <a:pt x="10236" y="28574"/>
                </a:lnTo>
                <a:lnTo>
                  <a:pt x="10236" y="14554"/>
                </a:lnTo>
                <a:lnTo>
                  <a:pt x="16573" y="9169"/>
                </a:lnTo>
                <a:lnTo>
                  <a:pt x="47028" y="9169"/>
                </a:lnTo>
                <a:lnTo>
                  <a:pt x="47028" y="5930"/>
                </a:lnTo>
                <a:lnTo>
                  <a:pt x="40830" y="2019"/>
                </a:lnTo>
                <a:lnTo>
                  <a:pt x="33680" y="0"/>
                </a:lnTo>
                <a:close/>
              </a:path>
              <a:path w="50800" h="94614">
                <a:moveTo>
                  <a:pt x="47028" y="9169"/>
                </a:moveTo>
                <a:lnTo>
                  <a:pt x="33820" y="9169"/>
                </a:lnTo>
                <a:lnTo>
                  <a:pt x="40690" y="11988"/>
                </a:lnTo>
                <a:lnTo>
                  <a:pt x="47028" y="17386"/>
                </a:lnTo>
                <a:lnTo>
                  <a:pt x="47028" y="9169"/>
                </a:lnTo>
                <a:close/>
              </a:path>
            </a:pathLst>
          </a:custGeom>
          <a:solidFill>
            <a:srgbClr val="C1A175"/>
          </a:solidFill>
        </p:spPr>
        <p:txBody>
          <a:bodyPr wrap="square" lIns="0" tIns="0" rIns="0" bIns="0" rtlCol="0"/>
          <a:lstStyle/>
          <a:p>
            <a:endParaRPr/>
          </a:p>
        </p:txBody>
      </p:sp>
      <p:sp>
        <p:nvSpPr>
          <p:cNvPr id="49" name="object 49"/>
          <p:cNvSpPr/>
          <p:nvPr/>
        </p:nvSpPr>
        <p:spPr>
          <a:xfrm>
            <a:off x="5339867" y="3322051"/>
            <a:ext cx="51435" cy="92075"/>
          </a:xfrm>
          <a:custGeom>
            <a:avLst/>
            <a:gdLst/>
            <a:ahLst/>
            <a:cxnLst/>
            <a:rect l="l" t="t" r="r" b="b"/>
            <a:pathLst>
              <a:path w="51435" h="92075">
                <a:moveTo>
                  <a:pt x="50266" y="0"/>
                </a:moveTo>
                <a:lnTo>
                  <a:pt x="0" y="0"/>
                </a:lnTo>
                <a:lnTo>
                  <a:pt x="0" y="91909"/>
                </a:lnTo>
                <a:lnTo>
                  <a:pt x="51346" y="91909"/>
                </a:lnTo>
                <a:lnTo>
                  <a:pt x="51346" y="82740"/>
                </a:lnTo>
                <a:lnTo>
                  <a:pt x="10109" y="82740"/>
                </a:lnTo>
                <a:lnTo>
                  <a:pt x="10109" y="50126"/>
                </a:lnTo>
                <a:lnTo>
                  <a:pt x="48920" y="50126"/>
                </a:lnTo>
                <a:lnTo>
                  <a:pt x="48920" y="41097"/>
                </a:lnTo>
                <a:lnTo>
                  <a:pt x="10109" y="41097"/>
                </a:lnTo>
                <a:lnTo>
                  <a:pt x="10109" y="9029"/>
                </a:lnTo>
                <a:lnTo>
                  <a:pt x="50266" y="9029"/>
                </a:lnTo>
                <a:lnTo>
                  <a:pt x="50266" y="0"/>
                </a:lnTo>
                <a:close/>
              </a:path>
            </a:pathLst>
          </a:custGeom>
          <a:solidFill>
            <a:srgbClr val="C1A175"/>
          </a:solidFill>
        </p:spPr>
        <p:txBody>
          <a:bodyPr wrap="square" lIns="0" tIns="0" rIns="0" bIns="0" rtlCol="0"/>
          <a:lstStyle/>
          <a:p>
            <a:endParaRPr/>
          </a:p>
        </p:txBody>
      </p:sp>
      <p:sp>
        <p:nvSpPr>
          <p:cNvPr id="50" name="object 50"/>
          <p:cNvSpPr/>
          <p:nvPr/>
        </p:nvSpPr>
        <p:spPr>
          <a:xfrm>
            <a:off x="5403072" y="3322051"/>
            <a:ext cx="79375" cy="92075"/>
          </a:xfrm>
          <a:custGeom>
            <a:avLst/>
            <a:gdLst/>
            <a:ahLst/>
            <a:cxnLst/>
            <a:rect l="l" t="t" r="r" b="b"/>
            <a:pathLst>
              <a:path w="79375" h="92075">
                <a:moveTo>
                  <a:pt x="12128" y="0"/>
                </a:moveTo>
                <a:lnTo>
                  <a:pt x="0" y="0"/>
                </a:lnTo>
                <a:lnTo>
                  <a:pt x="34366" y="42849"/>
                </a:lnTo>
                <a:lnTo>
                  <a:pt x="34366" y="91909"/>
                </a:lnTo>
                <a:lnTo>
                  <a:pt x="44742" y="91909"/>
                </a:lnTo>
                <a:lnTo>
                  <a:pt x="44742" y="42849"/>
                </a:lnTo>
                <a:lnTo>
                  <a:pt x="51843" y="33959"/>
                </a:lnTo>
                <a:lnTo>
                  <a:pt x="39484" y="33959"/>
                </a:lnTo>
                <a:lnTo>
                  <a:pt x="12128" y="0"/>
                </a:lnTo>
                <a:close/>
              </a:path>
              <a:path w="79375" h="92075">
                <a:moveTo>
                  <a:pt x="78968" y="0"/>
                </a:moveTo>
                <a:lnTo>
                  <a:pt x="66840" y="0"/>
                </a:lnTo>
                <a:lnTo>
                  <a:pt x="39484" y="33959"/>
                </a:lnTo>
                <a:lnTo>
                  <a:pt x="51843" y="33959"/>
                </a:lnTo>
                <a:lnTo>
                  <a:pt x="78968" y="0"/>
                </a:lnTo>
                <a:close/>
              </a:path>
            </a:pathLst>
          </a:custGeom>
          <a:solidFill>
            <a:srgbClr val="C1A175"/>
          </a:solidFill>
        </p:spPr>
        <p:txBody>
          <a:bodyPr wrap="square" lIns="0" tIns="0" rIns="0" bIns="0" rtlCol="0"/>
          <a:lstStyle/>
          <a:p>
            <a:endParaRPr/>
          </a:p>
        </p:txBody>
      </p:sp>
      <p:sp>
        <p:nvSpPr>
          <p:cNvPr id="51" name="object 51"/>
          <p:cNvSpPr/>
          <p:nvPr/>
        </p:nvSpPr>
        <p:spPr>
          <a:xfrm>
            <a:off x="5494446" y="3320837"/>
            <a:ext cx="80645" cy="94615"/>
          </a:xfrm>
          <a:custGeom>
            <a:avLst/>
            <a:gdLst/>
            <a:ahLst/>
            <a:cxnLst/>
            <a:rect l="l" t="t" r="r" b="b"/>
            <a:pathLst>
              <a:path w="80645" h="94614">
                <a:moveTo>
                  <a:pt x="48640" y="0"/>
                </a:moveTo>
                <a:lnTo>
                  <a:pt x="29387" y="3586"/>
                </a:lnTo>
                <a:lnTo>
                  <a:pt x="13962" y="13528"/>
                </a:lnTo>
                <a:lnTo>
                  <a:pt x="3715" y="28600"/>
                </a:lnTo>
                <a:lnTo>
                  <a:pt x="0" y="47574"/>
                </a:lnTo>
                <a:lnTo>
                  <a:pt x="3086" y="64546"/>
                </a:lnTo>
                <a:lnTo>
                  <a:pt x="12270" y="79552"/>
                </a:lnTo>
                <a:lnTo>
                  <a:pt x="27399" y="90250"/>
                </a:lnTo>
                <a:lnTo>
                  <a:pt x="48374" y="94335"/>
                </a:lnTo>
                <a:lnTo>
                  <a:pt x="56739" y="93874"/>
                </a:lnTo>
                <a:lnTo>
                  <a:pt x="64877" y="92465"/>
                </a:lnTo>
                <a:lnTo>
                  <a:pt x="72816" y="90070"/>
                </a:lnTo>
                <a:lnTo>
                  <a:pt x="80581" y="86652"/>
                </a:lnTo>
                <a:lnTo>
                  <a:pt x="80581" y="84899"/>
                </a:lnTo>
                <a:lnTo>
                  <a:pt x="48640" y="84899"/>
                </a:lnTo>
                <a:lnTo>
                  <a:pt x="32791" y="81924"/>
                </a:lnTo>
                <a:lnTo>
                  <a:pt x="20780" y="73833"/>
                </a:lnTo>
                <a:lnTo>
                  <a:pt x="13165" y="61876"/>
                </a:lnTo>
                <a:lnTo>
                  <a:pt x="10502" y="47307"/>
                </a:lnTo>
                <a:lnTo>
                  <a:pt x="13186" y="32860"/>
                </a:lnTo>
                <a:lnTo>
                  <a:pt x="20850" y="20789"/>
                </a:lnTo>
                <a:lnTo>
                  <a:pt x="32909" y="12510"/>
                </a:lnTo>
                <a:lnTo>
                  <a:pt x="48780" y="9436"/>
                </a:lnTo>
                <a:lnTo>
                  <a:pt x="79908" y="9436"/>
                </a:lnTo>
                <a:lnTo>
                  <a:pt x="79908" y="7277"/>
                </a:lnTo>
                <a:lnTo>
                  <a:pt x="72104" y="4152"/>
                </a:lnTo>
                <a:lnTo>
                  <a:pt x="64274" y="1871"/>
                </a:lnTo>
                <a:lnTo>
                  <a:pt x="56444" y="474"/>
                </a:lnTo>
                <a:lnTo>
                  <a:pt x="48640" y="0"/>
                </a:lnTo>
                <a:close/>
              </a:path>
              <a:path w="80645" h="94614">
                <a:moveTo>
                  <a:pt x="80581" y="75463"/>
                </a:moveTo>
                <a:lnTo>
                  <a:pt x="73054" y="79552"/>
                </a:lnTo>
                <a:lnTo>
                  <a:pt x="65220" y="82505"/>
                </a:lnTo>
                <a:lnTo>
                  <a:pt x="57082" y="84296"/>
                </a:lnTo>
                <a:lnTo>
                  <a:pt x="48640" y="84899"/>
                </a:lnTo>
                <a:lnTo>
                  <a:pt x="80581" y="84899"/>
                </a:lnTo>
                <a:lnTo>
                  <a:pt x="80581" y="75463"/>
                </a:lnTo>
                <a:close/>
              </a:path>
              <a:path w="80645" h="94614">
                <a:moveTo>
                  <a:pt x="79908" y="9436"/>
                </a:moveTo>
                <a:lnTo>
                  <a:pt x="48780" y="9436"/>
                </a:lnTo>
                <a:lnTo>
                  <a:pt x="56828" y="10026"/>
                </a:lnTo>
                <a:lnTo>
                  <a:pt x="64749" y="11741"/>
                </a:lnTo>
                <a:lnTo>
                  <a:pt x="72467" y="14493"/>
                </a:lnTo>
                <a:lnTo>
                  <a:pt x="79908" y="18199"/>
                </a:lnTo>
                <a:lnTo>
                  <a:pt x="79908" y="9436"/>
                </a:lnTo>
                <a:close/>
              </a:path>
            </a:pathLst>
          </a:custGeom>
          <a:solidFill>
            <a:srgbClr val="C1A175"/>
          </a:solidFill>
        </p:spPr>
        <p:txBody>
          <a:bodyPr wrap="square" lIns="0" tIns="0" rIns="0" bIns="0" rtlCol="0"/>
          <a:lstStyle/>
          <a:p>
            <a:endParaRPr/>
          </a:p>
        </p:txBody>
      </p:sp>
      <p:sp>
        <p:nvSpPr>
          <p:cNvPr id="52" name="object 52"/>
          <p:cNvSpPr/>
          <p:nvPr/>
        </p:nvSpPr>
        <p:spPr>
          <a:xfrm>
            <a:off x="5596725" y="3322051"/>
            <a:ext cx="76200" cy="92075"/>
          </a:xfrm>
          <a:custGeom>
            <a:avLst/>
            <a:gdLst/>
            <a:ahLst/>
            <a:cxnLst/>
            <a:rect l="l" t="t" r="r" b="b"/>
            <a:pathLst>
              <a:path w="76200" h="92075">
                <a:moveTo>
                  <a:pt x="10109" y="0"/>
                </a:moveTo>
                <a:lnTo>
                  <a:pt x="0" y="0"/>
                </a:lnTo>
                <a:lnTo>
                  <a:pt x="0" y="91909"/>
                </a:lnTo>
                <a:lnTo>
                  <a:pt x="10109" y="91909"/>
                </a:lnTo>
                <a:lnTo>
                  <a:pt x="10109" y="50266"/>
                </a:lnTo>
                <a:lnTo>
                  <a:pt x="76009" y="50266"/>
                </a:lnTo>
                <a:lnTo>
                  <a:pt x="76009" y="40970"/>
                </a:lnTo>
                <a:lnTo>
                  <a:pt x="10109" y="40970"/>
                </a:lnTo>
                <a:lnTo>
                  <a:pt x="10109" y="0"/>
                </a:lnTo>
                <a:close/>
              </a:path>
              <a:path w="76200" h="92075">
                <a:moveTo>
                  <a:pt x="76009" y="50266"/>
                </a:moveTo>
                <a:lnTo>
                  <a:pt x="65900" y="50266"/>
                </a:lnTo>
                <a:lnTo>
                  <a:pt x="65900" y="91909"/>
                </a:lnTo>
                <a:lnTo>
                  <a:pt x="76009" y="91909"/>
                </a:lnTo>
                <a:lnTo>
                  <a:pt x="76009" y="50266"/>
                </a:lnTo>
                <a:close/>
              </a:path>
              <a:path w="76200" h="92075">
                <a:moveTo>
                  <a:pt x="76009" y="0"/>
                </a:moveTo>
                <a:lnTo>
                  <a:pt x="65900" y="0"/>
                </a:lnTo>
                <a:lnTo>
                  <a:pt x="65900" y="40970"/>
                </a:lnTo>
                <a:lnTo>
                  <a:pt x="76009" y="40970"/>
                </a:lnTo>
                <a:lnTo>
                  <a:pt x="76009" y="0"/>
                </a:lnTo>
                <a:close/>
              </a:path>
            </a:pathLst>
          </a:custGeom>
          <a:solidFill>
            <a:srgbClr val="C1A175"/>
          </a:solidFill>
        </p:spPr>
        <p:txBody>
          <a:bodyPr wrap="square" lIns="0" tIns="0" rIns="0" bIns="0" rtlCol="0"/>
          <a:lstStyle/>
          <a:p>
            <a:endParaRPr/>
          </a:p>
        </p:txBody>
      </p:sp>
      <p:sp>
        <p:nvSpPr>
          <p:cNvPr id="53" name="object 53"/>
          <p:cNvSpPr/>
          <p:nvPr/>
        </p:nvSpPr>
        <p:spPr>
          <a:xfrm>
            <a:off x="5699143" y="3322051"/>
            <a:ext cx="51435" cy="92075"/>
          </a:xfrm>
          <a:custGeom>
            <a:avLst/>
            <a:gdLst/>
            <a:ahLst/>
            <a:cxnLst/>
            <a:rect l="l" t="t" r="r" b="b"/>
            <a:pathLst>
              <a:path w="51435" h="92075">
                <a:moveTo>
                  <a:pt x="50266" y="0"/>
                </a:moveTo>
                <a:lnTo>
                  <a:pt x="0" y="0"/>
                </a:lnTo>
                <a:lnTo>
                  <a:pt x="0" y="91909"/>
                </a:lnTo>
                <a:lnTo>
                  <a:pt x="51346" y="91909"/>
                </a:lnTo>
                <a:lnTo>
                  <a:pt x="51346" y="82740"/>
                </a:lnTo>
                <a:lnTo>
                  <a:pt x="10109" y="82740"/>
                </a:lnTo>
                <a:lnTo>
                  <a:pt x="10109" y="50126"/>
                </a:lnTo>
                <a:lnTo>
                  <a:pt x="48920" y="50126"/>
                </a:lnTo>
                <a:lnTo>
                  <a:pt x="48920" y="41097"/>
                </a:lnTo>
                <a:lnTo>
                  <a:pt x="10109" y="41097"/>
                </a:lnTo>
                <a:lnTo>
                  <a:pt x="10109" y="9029"/>
                </a:lnTo>
                <a:lnTo>
                  <a:pt x="50266" y="9029"/>
                </a:lnTo>
                <a:lnTo>
                  <a:pt x="50266" y="0"/>
                </a:lnTo>
                <a:close/>
              </a:path>
            </a:pathLst>
          </a:custGeom>
          <a:solidFill>
            <a:srgbClr val="C1A175"/>
          </a:solidFill>
        </p:spPr>
        <p:txBody>
          <a:bodyPr wrap="square" lIns="0" tIns="0" rIns="0" bIns="0" rtlCol="0"/>
          <a:lstStyle/>
          <a:p>
            <a:endParaRPr/>
          </a:p>
        </p:txBody>
      </p:sp>
      <p:sp>
        <p:nvSpPr>
          <p:cNvPr id="54" name="object 54"/>
          <p:cNvSpPr/>
          <p:nvPr/>
        </p:nvSpPr>
        <p:spPr>
          <a:xfrm>
            <a:off x="5772590" y="3322051"/>
            <a:ext cx="53975" cy="92075"/>
          </a:xfrm>
          <a:custGeom>
            <a:avLst/>
            <a:gdLst/>
            <a:ahLst/>
            <a:cxnLst/>
            <a:rect l="l" t="t" r="r" b="b"/>
            <a:pathLst>
              <a:path w="53975" h="92075">
                <a:moveTo>
                  <a:pt x="10109" y="0"/>
                </a:moveTo>
                <a:lnTo>
                  <a:pt x="0" y="0"/>
                </a:lnTo>
                <a:lnTo>
                  <a:pt x="0" y="91909"/>
                </a:lnTo>
                <a:lnTo>
                  <a:pt x="53365" y="91909"/>
                </a:lnTo>
                <a:lnTo>
                  <a:pt x="53365" y="82600"/>
                </a:lnTo>
                <a:lnTo>
                  <a:pt x="10109" y="82600"/>
                </a:lnTo>
                <a:lnTo>
                  <a:pt x="10109" y="0"/>
                </a:lnTo>
                <a:close/>
              </a:path>
            </a:pathLst>
          </a:custGeom>
          <a:solidFill>
            <a:srgbClr val="C1A175"/>
          </a:solidFill>
        </p:spPr>
        <p:txBody>
          <a:bodyPr wrap="square" lIns="0" tIns="0" rIns="0" bIns="0" rtlCol="0"/>
          <a:lstStyle/>
          <a:p>
            <a:endParaRPr/>
          </a:p>
        </p:txBody>
      </p:sp>
      <p:sp>
        <p:nvSpPr>
          <p:cNvPr id="55" name="object 55"/>
          <p:cNvSpPr/>
          <p:nvPr/>
        </p:nvSpPr>
        <p:spPr>
          <a:xfrm>
            <a:off x="5843474" y="3322051"/>
            <a:ext cx="53975" cy="92075"/>
          </a:xfrm>
          <a:custGeom>
            <a:avLst/>
            <a:gdLst/>
            <a:ahLst/>
            <a:cxnLst/>
            <a:rect l="l" t="t" r="r" b="b"/>
            <a:pathLst>
              <a:path w="53975" h="92075">
                <a:moveTo>
                  <a:pt x="10109" y="0"/>
                </a:moveTo>
                <a:lnTo>
                  <a:pt x="0" y="0"/>
                </a:lnTo>
                <a:lnTo>
                  <a:pt x="0" y="91909"/>
                </a:lnTo>
                <a:lnTo>
                  <a:pt x="53365" y="91909"/>
                </a:lnTo>
                <a:lnTo>
                  <a:pt x="53365" y="82600"/>
                </a:lnTo>
                <a:lnTo>
                  <a:pt x="10109" y="82600"/>
                </a:lnTo>
                <a:lnTo>
                  <a:pt x="10109" y="0"/>
                </a:lnTo>
                <a:close/>
              </a:path>
            </a:pathLst>
          </a:custGeom>
          <a:solidFill>
            <a:srgbClr val="C1A175"/>
          </a:solidFill>
        </p:spPr>
        <p:txBody>
          <a:bodyPr wrap="square" lIns="0" tIns="0" rIns="0" bIns="0" rtlCol="0"/>
          <a:lstStyle/>
          <a:p>
            <a:endParaRPr/>
          </a:p>
        </p:txBody>
      </p:sp>
      <p:sp>
        <p:nvSpPr>
          <p:cNvPr id="56" name="object 56"/>
          <p:cNvSpPr/>
          <p:nvPr/>
        </p:nvSpPr>
        <p:spPr>
          <a:xfrm>
            <a:off x="5914360" y="3322051"/>
            <a:ext cx="51435" cy="92075"/>
          </a:xfrm>
          <a:custGeom>
            <a:avLst/>
            <a:gdLst/>
            <a:ahLst/>
            <a:cxnLst/>
            <a:rect l="l" t="t" r="r" b="b"/>
            <a:pathLst>
              <a:path w="51435" h="92075">
                <a:moveTo>
                  <a:pt x="50266" y="0"/>
                </a:moveTo>
                <a:lnTo>
                  <a:pt x="0" y="0"/>
                </a:lnTo>
                <a:lnTo>
                  <a:pt x="0" y="91909"/>
                </a:lnTo>
                <a:lnTo>
                  <a:pt x="51346" y="91909"/>
                </a:lnTo>
                <a:lnTo>
                  <a:pt x="51346" y="82740"/>
                </a:lnTo>
                <a:lnTo>
                  <a:pt x="10109" y="82740"/>
                </a:lnTo>
                <a:lnTo>
                  <a:pt x="10109" y="50126"/>
                </a:lnTo>
                <a:lnTo>
                  <a:pt x="48920" y="50126"/>
                </a:lnTo>
                <a:lnTo>
                  <a:pt x="48920" y="41097"/>
                </a:lnTo>
                <a:lnTo>
                  <a:pt x="10109" y="41097"/>
                </a:lnTo>
                <a:lnTo>
                  <a:pt x="10109" y="9029"/>
                </a:lnTo>
                <a:lnTo>
                  <a:pt x="50266" y="9029"/>
                </a:lnTo>
                <a:lnTo>
                  <a:pt x="50266" y="0"/>
                </a:lnTo>
                <a:close/>
              </a:path>
            </a:pathLst>
          </a:custGeom>
          <a:solidFill>
            <a:srgbClr val="C1A175"/>
          </a:solidFill>
        </p:spPr>
        <p:txBody>
          <a:bodyPr wrap="square" lIns="0" tIns="0" rIns="0" bIns="0" rtlCol="0"/>
          <a:lstStyle/>
          <a:p>
            <a:endParaRPr/>
          </a:p>
        </p:txBody>
      </p:sp>
      <p:sp>
        <p:nvSpPr>
          <p:cNvPr id="57" name="object 57"/>
          <p:cNvSpPr/>
          <p:nvPr/>
        </p:nvSpPr>
        <p:spPr>
          <a:xfrm>
            <a:off x="5983361" y="3320839"/>
            <a:ext cx="50800" cy="94615"/>
          </a:xfrm>
          <a:custGeom>
            <a:avLst/>
            <a:gdLst/>
            <a:ahLst/>
            <a:cxnLst/>
            <a:rect l="l" t="t" r="r" b="b"/>
            <a:pathLst>
              <a:path w="50800" h="94614">
                <a:moveTo>
                  <a:pt x="406" y="73571"/>
                </a:moveTo>
                <a:lnTo>
                  <a:pt x="406" y="86245"/>
                </a:lnTo>
                <a:lnTo>
                  <a:pt x="7416" y="91503"/>
                </a:lnTo>
                <a:lnTo>
                  <a:pt x="15493" y="94335"/>
                </a:lnTo>
                <a:lnTo>
                  <a:pt x="24256" y="94335"/>
                </a:lnTo>
                <a:lnTo>
                  <a:pt x="35011" y="92521"/>
                </a:lnTo>
                <a:lnTo>
                  <a:pt x="43305" y="87510"/>
                </a:lnTo>
                <a:lnTo>
                  <a:pt x="44862" y="85305"/>
                </a:lnTo>
                <a:lnTo>
                  <a:pt x="24256" y="85305"/>
                </a:lnTo>
                <a:lnTo>
                  <a:pt x="17746" y="84534"/>
                </a:lnTo>
                <a:lnTo>
                  <a:pt x="11574" y="82272"/>
                </a:lnTo>
                <a:lnTo>
                  <a:pt x="5781" y="78592"/>
                </a:lnTo>
                <a:lnTo>
                  <a:pt x="406" y="73571"/>
                </a:lnTo>
                <a:close/>
              </a:path>
              <a:path w="50800" h="94614">
                <a:moveTo>
                  <a:pt x="33693" y="0"/>
                </a:moveTo>
                <a:lnTo>
                  <a:pt x="26542" y="0"/>
                </a:lnTo>
                <a:lnTo>
                  <a:pt x="15918" y="1720"/>
                </a:lnTo>
                <a:lnTo>
                  <a:pt x="7513" y="6484"/>
                </a:lnTo>
                <a:lnTo>
                  <a:pt x="1988" y="13699"/>
                </a:lnTo>
                <a:lnTo>
                  <a:pt x="0" y="22771"/>
                </a:lnTo>
                <a:lnTo>
                  <a:pt x="1088" y="30759"/>
                </a:lnTo>
                <a:lnTo>
                  <a:pt x="4564" y="37460"/>
                </a:lnTo>
                <a:lnTo>
                  <a:pt x="10742" y="43354"/>
                </a:lnTo>
                <a:lnTo>
                  <a:pt x="19938" y="48920"/>
                </a:lnTo>
                <a:lnTo>
                  <a:pt x="30626" y="55133"/>
                </a:lnTo>
                <a:lnTo>
                  <a:pt x="36790" y="60323"/>
                </a:lnTo>
                <a:lnTo>
                  <a:pt x="39618" y="65234"/>
                </a:lnTo>
                <a:lnTo>
                  <a:pt x="40281" y="70484"/>
                </a:lnTo>
                <a:lnTo>
                  <a:pt x="40297" y="79501"/>
                </a:lnTo>
                <a:lnTo>
                  <a:pt x="33553" y="85305"/>
                </a:lnTo>
                <a:lnTo>
                  <a:pt x="44862" y="85305"/>
                </a:lnTo>
                <a:lnTo>
                  <a:pt x="48643" y="79949"/>
                </a:lnTo>
                <a:lnTo>
                  <a:pt x="50533" y="70484"/>
                </a:lnTo>
                <a:lnTo>
                  <a:pt x="49520" y="62052"/>
                </a:lnTo>
                <a:lnTo>
                  <a:pt x="45866" y="54984"/>
                </a:lnTo>
                <a:lnTo>
                  <a:pt x="38649" y="48421"/>
                </a:lnTo>
                <a:lnTo>
                  <a:pt x="26949" y="41503"/>
                </a:lnTo>
                <a:lnTo>
                  <a:pt x="11722" y="33820"/>
                </a:lnTo>
                <a:lnTo>
                  <a:pt x="10236" y="28574"/>
                </a:lnTo>
                <a:lnTo>
                  <a:pt x="10236" y="14554"/>
                </a:lnTo>
                <a:lnTo>
                  <a:pt x="16573" y="9169"/>
                </a:lnTo>
                <a:lnTo>
                  <a:pt x="47028" y="9169"/>
                </a:lnTo>
                <a:lnTo>
                  <a:pt x="47028" y="5930"/>
                </a:lnTo>
                <a:lnTo>
                  <a:pt x="40830" y="2019"/>
                </a:lnTo>
                <a:lnTo>
                  <a:pt x="33693" y="0"/>
                </a:lnTo>
                <a:close/>
              </a:path>
              <a:path w="50800" h="94614">
                <a:moveTo>
                  <a:pt x="47028" y="9169"/>
                </a:moveTo>
                <a:lnTo>
                  <a:pt x="33820" y="9169"/>
                </a:lnTo>
                <a:lnTo>
                  <a:pt x="40690" y="11988"/>
                </a:lnTo>
                <a:lnTo>
                  <a:pt x="47028" y="17386"/>
                </a:lnTo>
                <a:lnTo>
                  <a:pt x="47028" y="9169"/>
                </a:lnTo>
                <a:close/>
              </a:path>
            </a:pathLst>
          </a:custGeom>
          <a:solidFill>
            <a:srgbClr val="C1A175"/>
          </a:solid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6" name="Group 25"/>
          <p:cNvGrpSpPr/>
          <p:nvPr/>
        </p:nvGrpSpPr>
        <p:grpSpPr>
          <a:xfrm>
            <a:off x="69736" y="69408"/>
            <a:ext cx="10553078" cy="7421422"/>
            <a:chOff x="69736" y="69408"/>
            <a:chExt cx="10553078" cy="7421422"/>
          </a:xfrm>
        </p:grpSpPr>
        <p:sp>
          <p:nvSpPr>
            <p:cNvPr id="2" name="object 2"/>
            <p:cNvSpPr/>
            <p:nvPr/>
          </p:nvSpPr>
          <p:spPr>
            <a:xfrm>
              <a:off x="77737" y="276007"/>
              <a:ext cx="282575" cy="84455"/>
            </a:xfrm>
            <a:custGeom>
              <a:avLst/>
              <a:gdLst/>
              <a:ahLst/>
              <a:cxnLst/>
              <a:rect l="l" t="t" r="r" b="b"/>
              <a:pathLst>
                <a:path w="282575" h="84454">
                  <a:moveTo>
                    <a:pt x="0" y="9808"/>
                  </a:moveTo>
                  <a:lnTo>
                    <a:pt x="49355" y="587"/>
                  </a:lnTo>
                  <a:lnTo>
                    <a:pt x="99399" y="0"/>
                  </a:lnTo>
                  <a:lnTo>
                    <a:pt x="148920" y="8046"/>
                  </a:lnTo>
                  <a:lnTo>
                    <a:pt x="196709" y="24726"/>
                  </a:lnTo>
                  <a:lnTo>
                    <a:pt x="241558" y="50041"/>
                  </a:lnTo>
                  <a:lnTo>
                    <a:pt x="282257" y="83989"/>
                  </a:lnTo>
                </a:path>
              </a:pathLst>
            </a:custGeom>
            <a:ln w="8890">
              <a:solidFill>
                <a:srgbClr val="C1A175"/>
              </a:solidFill>
            </a:ln>
          </p:spPr>
          <p:txBody>
            <a:bodyPr wrap="square" lIns="0" tIns="0" rIns="0" bIns="0" rtlCol="0"/>
            <a:lstStyle/>
            <a:p>
              <a:endParaRPr/>
            </a:p>
          </p:txBody>
        </p:sp>
        <p:sp>
          <p:nvSpPr>
            <p:cNvPr id="3" name="object 3"/>
            <p:cNvSpPr/>
            <p:nvPr/>
          </p:nvSpPr>
          <p:spPr>
            <a:xfrm>
              <a:off x="275296" y="69408"/>
              <a:ext cx="85090" cy="290830"/>
            </a:xfrm>
            <a:custGeom>
              <a:avLst/>
              <a:gdLst/>
              <a:ahLst/>
              <a:cxnLst/>
              <a:rect l="l" t="t" r="r" b="b"/>
              <a:pathLst>
                <a:path w="85089" h="290830">
                  <a:moveTo>
                    <a:pt x="84699" y="290588"/>
                  </a:moveTo>
                  <a:lnTo>
                    <a:pt x="54380" y="254943"/>
                  </a:lnTo>
                  <a:lnTo>
                    <a:pt x="30751" y="215964"/>
                  </a:lnTo>
                  <a:lnTo>
                    <a:pt x="13811" y="174477"/>
                  </a:lnTo>
                  <a:lnTo>
                    <a:pt x="3561" y="131310"/>
                  </a:lnTo>
                  <a:lnTo>
                    <a:pt x="0" y="87290"/>
                  </a:lnTo>
                  <a:lnTo>
                    <a:pt x="3127" y="43244"/>
                  </a:lnTo>
                  <a:lnTo>
                    <a:pt x="12944" y="0"/>
                  </a:lnTo>
                </a:path>
              </a:pathLst>
            </a:custGeom>
            <a:ln w="8889">
              <a:solidFill>
                <a:srgbClr val="C1A175"/>
              </a:solidFill>
            </a:ln>
          </p:spPr>
          <p:txBody>
            <a:bodyPr wrap="square" lIns="0" tIns="0" rIns="0" bIns="0" rtlCol="0"/>
            <a:lstStyle/>
            <a:p>
              <a:endParaRPr/>
            </a:p>
          </p:txBody>
        </p:sp>
        <p:sp>
          <p:nvSpPr>
            <p:cNvPr id="4" name="object 4"/>
            <p:cNvSpPr/>
            <p:nvPr/>
          </p:nvSpPr>
          <p:spPr>
            <a:xfrm>
              <a:off x="10331984" y="77409"/>
              <a:ext cx="84455" cy="283210"/>
            </a:xfrm>
            <a:custGeom>
              <a:avLst/>
              <a:gdLst/>
              <a:ahLst/>
              <a:cxnLst/>
              <a:rect l="l" t="t" r="r" b="b"/>
              <a:pathLst>
                <a:path w="84454" h="283210">
                  <a:moveTo>
                    <a:pt x="74117" y="0"/>
                  </a:moveTo>
                  <a:lnTo>
                    <a:pt x="83324" y="49413"/>
                  </a:lnTo>
                  <a:lnTo>
                    <a:pt x="83908" y="99515"/>
                  </a:lnTo>
                  <a:lnTo>
                    <a:pt x="75868" y="149094"/>
                  </a:lnTo>
                  <a:lnTo>
                    <a:pt x="59203" y="196940"/>
                  </a:lnTo>
                  <a:lnTo>
                    <a:pt x="33914" y="241841"/>
                  </a:lnTo>
                  <a:lnTo>
                    <a:pt x="0" y="282587"/>
                  </a:lnTo>
                </a:path>
              </a:pathLst>
            </a:custGeom>
            <a:ln w="8890">
              <a:solidFill>
                <a:srgbClr val="C1A175"/>
              </a:solidFill>
            </a:ln>
          </p:spPr>
          <p:txBody>
            <a:bodyPr wrap="square" lIns="0" tIns="0" rIns="0" bIns="0" rtlCol="0"/>
            <a:lstStyle/>
            <a:p>
              <a:endParaRPr/>
            </a:p>
          </p:txBody>
        </p:sp>
        <p:sp>
          <p:nvSpPr>
            <p:cNvPr id="5" name="object 5"/>
            <p:cNvSpPr/>
            <p:nvPr/>
          </p:nvSpPr>
          <p:spPr>
            <a:xfrm>
              <a:off x="10331984" y="275642"/>
              <a:ext cx="290830" cy="84455"/>
            </a:xfrm>
            <a:custGeom>
              <a:avLst/>
              <a:gdLst/>
              <a:ahLst/>
              <a:cxnLst/>
              <a:rect l="l" t="t" r="r" b="b"/>
              <a:pathLst>
                <a:path w="290829" h="84454">
                  <a:moveTo>
                    <a:pt x="0" y="84354"/>
                  </a:moveTo>
                  <a:lnTo>
                    <a:pt x="41890" y="49592"/>
                  </a:lnTo>
                  <a:lnTo>
                    <a:pt x="88124" y="23945"/>
                  </a:lnTo>
                  <a:lnTo>
                    <a:pt x="137391" y="7414"/>
                  </a:lnTo>
                  <a:lnTo>
                    <a:pt x="188379" y="0"/>
                  </a:lnTo>
                  <a:lnTo>
                    <a:pt x="239776" y="1702"/>
                  </a:lnTo>
                  <a:lnTo>
                    <a:pt x="290271" y="12523"/>
                  </a:lnTo>
                </a:path>
              </a:pathLst>
            </a:custGeom>
            <a:ln w="8890">
              <a:solidFill>
                <a:srgbClr val="C1A175"/>
              </a:solidFill>
            </a:ln>
          </p:spPr>
          <p:txBody>
            <a:bodyPr wrap="square" lIns="0" tIns="0" rIns="0" bIns="0" rtlCol="0"/>
            <a:lstStyle/>
            <a:p>
              <a:endParaRPr/>
            </a:p>
          </p:txBody>
        </p:sp>
        <p:sp>
          <p:nvSpPr>
            <p:cNvPr id="6" name="object 6"/>
            <p:cNvSpPr/>
            <p:nvPr/>
          </p:nvSpPr>
          <p:spPr>
            <a:xfrm>
              <a:off x="826187" y="361520"/>
              <a:ext cx="9039860" cy="0"/>
            </a:xfrm>
            <a:custGeom>
              <a:avLst/>
              <a:gdLst/>
              <a:ahLst/>
              <a:cxnLst/>
              <a:rect l="l" t="t" r="r" b="b"/>
              <a:pathLst>
                <a:path w="9039860">
                  <a:moveTo>
                    <a:pt x="0" y="0"/>
                  </a:moveTo>
                  <a:lnTo>
                    <a:pt x="9039606" y="0"/>
                  </a:lnTo>
                </a:path>
              </a:pathLst>
            </a:custGeom>
            <a:ln w="8890">
              <a:solidFill>
                <a:srgbClr val="C1A175"/>
              </a:solidFill>
            </a:ln>
          </p:spPr>
          <p:txBody>
            <a:bodyPr wrap="square" lIns="0" tIns="0" rIns="0" bIns="0" rtlCol="0"/>
            <a:lstStyle/>
            <a:p>
              <a:endParaRPr/>
            </a:p>
          </p:txBody>
        </p:sp>
        <p:sp>
          <p:nvSpPr>
            <p:cNvPr id="7" name="object 7"/>
            <p:cNvSpPr/>
            <p:nvPr/>
          </p:nvSpPr>
          <p:spPr>
            <a:xfrm>
              <a:off x="361582" y="826201"/>
              <a:ext cx="0" cy="5908040"/>
            </a:xfrm>
            <a:custGeom>
              <a:avLst/>
              <a:gdLst/>
              <a:ahLst/>
              <a:cxnLst/>
              <a:rect l="l" t="t" r="r" b="b"/>
              <a:pathLst>
                <a:path h="5908040">
                  <a:moveTo>
                    <a:pt x="0" y="0"/>
                  </a:moveTo>
                  <a:lnTo>
                    <a:pt x="0" y="5907595"/>
                  </a:lnTo>
                </a:path>
              </a:pathLst>
            </a:custGeom>
            <a:ln w="8890">
              <a:solidFill>
                <a:srgbClr val="C1A175"/>
              </a:solidFill>
            </a:ln>
          </p:spPr>
          <p:txBody>
            <a:bodyPr wrap="square" lIns="0" tIns="0" rIns="0" bIns="0" rtlCol="0"/>
            <a:lstStyle/>
            <a:p>
              <a:endParaRPr/>
            </a:p>
          </p:txBody>
        </p:sp>
        <p:sp>
          <p:nvSpPr>
            <p:cNvPr id="8" name="object 8"/>
            <p:cNvSpPr/>
            <p:nvPr/>
          </p:nvSpPr>
          <p:spPr>
            <a:xfrm>
              <a:off x="10331387" y="826201"/>
              <a:ext cx="0" cy="5908040"/>
            </a:xfrm>
            <a:custGeom>
              <a:avLst/>
              <a:gdLst/>
              <a:ahLst/>
              <a:cxnLst/>
              <a:rect l="l" t="t" r="r" b="b"/>
              <a:pathLst>
                <a:path h="5908040">
                  <a:moveTo>
                    <a:pt x="0" y="0"/>
                  </a:moveTo>
                  <a:lnTo>
                    <a:pt x="0" y="5907595"/>
                  </a:lnTo>
                </a:path>
              </a:pathLst>
            </a:custGeom>
            <a:ln w="8890">
              <a:solidFill>
                <a:srgbClr val="C1A175"/>
              </a:solidFill>
            </a:ln>
          </p:spPr>
          <p:txBody>
            <a:bodyPr wrap="square" lIns="0" tIns="0" rIns="0" bIns="0" rtlCol="0"/>
            <a:lstStyle/>
            <a:p>
              <a:endParaRPr/>
            </a:p>
          </p:txBody>
        </p:sp>
        <p:sp>
          <p:nvSpPr>
            <p:cNvPr id="9" name="object 9"/>
            <p:cNvSpPr/>
            <p:nvPr/>
          </p:nvSpPr>
          <p:spPr>
            <a:xfrm>
              <a:off x="10331984" y="7200000"/>
              <a:ext cx="282575" cy="84455"/>
            </a:xfrm>
            <a:custGeom>
              <a:avLst/>
              <a:gdLst/>
              <a:ahLst/>
              <a:cxnLst/>
              <a:rect l="l" t="t" r="r" b="b"/>
              <a:pathLst>
                <a:path w="282575" h="84454">
                  <a:moveTo>
                    <a:pt x="282270" y="74180"/>
                  </a:moveTo>
                  <a:lnTo>
                    <a:pt x="232909" y="83401"/>
                  </a:lnTo>
                  <a:lnTo>
                    <a:pt x="182864" y="83989"/>
                  </a:lnTo>
                  <a:lnTo>
                    <a:pt x="133343" y="75942"/>
                  </a:lnTo>
                  <a:lnTo>
                    <a:pt x="85553" y="59262"/>
                  </a:lnTo>
                  <a:lnTo>
                    <a:pt x="40703" y="33948"/>
                  </a:lnTo>
                  <a:lnTo>
                    <a:pt x="0" y="0"/>
                  </a:lnTo>
                </a:path>
              </a:pathLst>
            </a:custGeom>
            <a:ln w="8890">
              <a:solidFill>
                <a:srgbClr val="C1A175"/>
              </a:solidFill>
            </a:ln>
          </p:spPr>
          <p:txBody>
            <a:bodyPr wrap="square" lIns="0" tIns="0" rIns="0" bIns="0" rtlCol="0"/>
            <a:lstStyle/>
            <a:p>
              <a:endParaRPr/>
            </a:p>
          </p:txBody>
        </p:sp>
        <p:sp>
          <p:nvSpPr>
            <p:cNvPr id="10" name="object 10"/>
            <p:cNvSpPr/>
            <p:nvPr/>
          </p:nvSpPr>
          <p:spPr>
            <a:xfrm>
              <a:off x="10331984" y="7200000"/>
              <a:ext cx="85090" cy="290830"/>
            </a:xfrm>
            <a:custGeom>
              <a:avLst/>
              <a:gdLst/>
              <a:ahLst/>
              <a:cxnLst/>
              <a:rect l="l" t="t" r="r" b="b"/>
              <a:pathLst>
                <a:path w="85090" h="290829">
                  <a:moveTo>
                    <a:pt x="0" y="0"/>
                  </a:moveTo>
                  <a:lnTo>
                    <a:pt x="30324" y="35645"/>
                  </a:lnTo>
                  <a:lnTo>
                    <a:pt x="53958" y="74624"/>
                  </a:lnTo>
                  <a:lnTo>
                    <a:pt x="70902" y="116112"/>
                  </a:lnTo>
                  <a:lnTo>
                    <a:pt x="81155" y="159280"/>
                  </a:lnTo>
                  <a:lnTo>
                    <a:pt x="84717" y="203302"/>
                  </a:lnTo>
                  <a:lnTo>
                    <a:pt x="81588" y="247351"/>
                  </a:lnTo>
                  <a:lnTo>
                    <a:pt x="71767" y="290601"/>
                  </a:lnTo>
                </a:path>
              </a:pathLst>
            </a:custGeom>
            <a:ln w="8890">
              <a:solidFill>
                <a:srgbClr val="C1A175"/>
              </a:solidFill>
            </a:ln>
          </p:spPr>
          <p:txBody>
            <a:bodyPr wrap="square" lIns="0" tIns="0" rIns="0" bIns="0" rtlCol="0"/>
            <a:lstStyle/>
            <a:p>
              <a:endParaRPr/>
            </a:p>
          </p:txBody>
        </p:sp>
        <p:sp>
          <p:nvSpPr>
            <p:cNvPr id="11" name="object 11"/>
            <p:cNvSpPr/>
            <p:nvPr/>
          </p:nvSpPr>
          <p:spPr>
            <a:xfrm>
              <a:off x="276095" y="7200000"/>
              <a:ext cx="84455" cy="283210"/>
            </a:xfrm>
            <a:custGeom>
              <a:avLst/>
              <a:gdLst/>
              <a:ahLst/>
              <a:cxnLst/>
              <a:rect l="l" t="t" r="r" b="b"/>
              <a:pathLst>
                <a:path w="84454" h="283209">
                  <a:moveTo>
                    <a:pt x="9782" y="282587"/>
                  </a:moveTo>
                  <a:lnTo>
                    <a:pt x="580" y="233174"/>
                  </a:lnTo>
                  <a:lnTo>
                    <a:pt x="0" y="183074"/>
                  </a:lnTo>
                  <a:lnTo>
                    <a:pt x="8041" y="133497"/>
                  </a:lnTo>
                  <a:lnTo>
                    <a:pt x="24704" y="85653"/>
                  </a:lnTo>
                  <a:lnTo>
                    <a:pt x="49990" y="40750"/>
                  </a:lnTo>
                  <a:lnTo>
                    <a:pt x="83899" y="0"/>
                  </a:lnTo>
                </a:path>
              </a:pathLst>
            </a:custGeom>
            <a:ln w="8890">
              <a:solidFill>
                <a:srgbClr val="C1A175"/>
              </a:solidFill>
            </a:ln>
          </p:spPr>
          <p:txBody>
            <a:bodyPr wrap="square" lIns="0" tIns="0" rIns="0" bIns="0" rtlCol="0"/>
            <a:lstStyle/>
            <a:p>
              <a:endParaRPr/>
            </a:p>
          </p:txBody>
        </p:sp>
        <p:sp>
          <p:nvSpPr>
            <p:cNvPr id="12" name="object 12"/>
            <p:cNvSpPr/>
            <p:nvPr/>
          </p:nvSpPr>
          <p:spPr>
            <a:xfrm>
              <a:off x="69736" y="7200000"/>
              <a:ext cx="290830" cy="84455"/>
            </a:xfrm>
            <a:custGeom>
              <a:avLst/>
              <a:gdLst/>
              <a:ahLst/>
              <a:cxnLst/>
              <a:rect l="l" t="t" r="r" b="b"/>
              <a:pathLst>
                <a:path w="290830" h="84454">
                  <a:moveTo>
                    <a:pt x="290258" y="0"/>
                  </a:moveTo>
                  <a:lnTo>
                    <a:pt x="248374" y="34761"/>
                  </a:lnTo>
                  <a:lnTo>
                    <a:pt x="202145" y="60409"/>
                  </a:lnTo>
                  <a:lnTo>
                    <a:pt x="152882" y="76941"/>
                  </a:lnTo>
                  <a:lnTo>
                    <a:pt x="101896" y="84358"/>
                  </a:lnTo>
                  <a:lnTo>
                    <a:pt x="50498" y="82659"/>
                  </a:lnTo>
                  <a:lnTo>
                    <a:pt x="0" y="71843"/>
                  </a:lnTo>
                </a:path>
              </a:pathLst>
            </a:custGeom>
            <a:ln w="8890">
              <a:solidFill>
                <a:srgbClr val="C1A175"/>
              </a:solidFill>
            </a:ln>
          </p:spPr>
          <p:txBody>
            <a:bodyPr wrap="square" lIns="0" tIns="0" rIns="0" bIns="0" rtlCol="0"/>
            <a:lstStyle/>
            <a:p>
              <a:endParaRPr/>
            </a:p>
          </p:txBody>
        </p:sp>
        <p:sp>
          <p:nvSpPr>
            <p:cNvPr id="13" name="object 13"/>
            <p:cNvSpPr/>
            <p:nvPr/>
          </p:nvSpPr>
          <p:spPr>
            <a:xfrm>
              <a:off x="826187" y="7201880"/>
              <a:ext cx="9039860" cy="0"/>
            </a:xfrm>
            <a:custGeom>
              <a:avLst/>
              <a:gdLst/>
              <a:ahLst/>
              <a:cxnLst/>
              <a:rect l="l" t="t" r="r" b="b"/>
              <a:pathLst>
                <a:path w="9039860">
                  <a:moveTo>
                    <a:pt x="9039606" y="0"/>
                  </a:moveTo>
                  <a:lnTo>
                    <a:pt x="0" y="0"/>
                  </a:lnTo>
                </a:path>
              </a:pathLst>
            </a:custGeom>
            <a:ln w="8890">
              <a:solidFill>
                <a:srgbClr val="C1A175"/>
              </a:solidFill>
            </a:ln>
          </p:spPr>
          <p:txBody>
            <a:bodyPr wrap="square" lIns="0" tIns="0" rIns="0" bIns="0" rtlCol="0"/>
            <a:lstStyle/>
            <a:p>
              <a:endParaRPr/>
            </a:p>
          </p:txBody>
        </p:sp>
      </p:grpSp>
      <p:pic>
        <p:nvPicPr>
          <p:cNvPr id="25" name="Picture 24" descr="Constance-Lemuria-Site-Map-2017.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4975" y="541425"/>
            <a:ext cx="9163451" cy="648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85710" y="4025427"/>
            <a:ext cx="572770" cy="226060"/>
          </a:xfrm>
          <a:prstGeom prst="rect">
            <a:avLst/>
          </a:prstGeom>
        </p:spPr>
        <p:txBody>
          <a:bodyPr vert="horz" wrap="square" lIns="0" tIns="13970" rIns="0" bIns="0" rtlCol="0">
            <a:spAutoFit/>
          </a:bodyPr>
          <a:lstStyle/>
          <a:p>
            <a:pPr marL="12700">
              <a:lnSpc>
                <a:spcPct val="100000"/>
              </a:lnSpc>
              <a:spcBef>
                <a:spcPts val="110"/>
              </a:spcBef>
            </a:pPr>
            <a:r>
              <a:rPr sz="1300" spc="0" dirty="0">
                <a:solidFill>
                  <a:srgbClr val="93A5AE"/>
                </a:solidFill>
                <a:latin typeface="GillSansNova-Medium"/>
                <a:cs typeface="GillSansNova-Medium"/>
              </a:rPr>
              <a:t>R</a:t>
            </a:r>
            <a:r>
              <a:rPr sz="1300" spc="15" dirty="0">
                <a:solidFill>
                  <a:srgbClr val="93A5AE"/>
                </a:solidFill>
                <a:latin typeface="GillSansNova-Medium"/>
                <a:cs typeface="GillSansNova-Medium"/>
              </a:rPr>
              <a:t>A</a:t>
            </a:r>
            <a:r>
              <a:rPr sz="1300" spc="0" dirty="0">
                <a:solidFill>
                  <a:srgbClr val="93A5AE"/>
                </a:solidFill>
                <a:latin typeface="GillSansNova-Medium"/>
                <a:cs typeface="GillSansNova-Medium"/>
              </a:rPr>
              <a:t>SLIN</a:t>
            </a:r>
            <a:endParaRPr sz="1300">
              <a:latin typeface="GillSansNova-Medium"/>
              <a:cs typeface="GillSansNova-Medium"/>
            </a:endParaRPr>
          </a:p>
        </p:txBody>
      </p:sp>
      <p:sp>
        <p:nvSpPr>
          <p:cNvPr id="3" name="object 3"/>
          <p:cNvSpPr/>
          <p:nvPr/>
        </p:nvSpPr>
        <p:spPr>
          <a:xfrm>
            <a:off x="510517" y="2264665"/>
            <a:ext cx="3022942" cy="181867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 name="object 4"/>
          <p:cNvSpPr txBox="1"/>
          <p:nvPr/>
        </p:nvSpPr>
        <p:spPr>
          <a:xfrm>
            <a:off x="3737324" y="2078216"/>
            <a:ext cx="3220085" cy="1037785"/>
          </a:xfrm>
          <a:prstGeom prst="rect">
            <a:avLst/>
          </a:prstGeom>
        </p:spPr>
        <p:txBody>
          <a:bodyPr vert="horz" wrap="square" lIns="0" tIns="97155" rIns="0" bIns="0" rtlCol="0">
            <a:spAutoFit/>
          </a:bodyPr>
          <a:lstStyle/>
          <a:p>
            <a:pPr algn="ctr">
              <a:spcBef>
                <a:spcPts val="765"/>
              </a:spcBef>
            </a:pPr>
            <a:r>
              <a:rPr lang="zh-CN" altLang="en-US" sz="1100" spc="-20" dirty="0">
                <a:solidFill>
                  <a:srgbClr val="C1A175"/>
                </a:solidFill>
                <a:latin typeface="华文宋体" panose="02010600040101010101" pitchFamily="2" charset="-122"/>
                <a:ea typeface="华文宋体" panose="02010600040101010101" pitchFamily="2" charset="-122"/>
                <a:cs typeface="GillSansNova-Medium"/>
              </a:rPr>
              <a:t>地理位置</a:t>
            </a:r>
            <a:endParaRPr sz="1100" dirty="0">
              <a:latin typeface="华文宋体" panose="02010600040101010101" pitchFamily="2" charset="-122"/>
              <a:ea typeface="华文宋体" panose="02010600040101010101" pitchFamily="2" charset="-122"/>
              <a:cs typeface="GillSansNova-Medium"/>
            </a:endParaRPr>
          </a:p>
          <a:p>
            <a:pPr marL="12700" marR="5080" algn="just">
              <a:spcBef>
                <a:spcPts val="525"/>
              </a:spcBef>
            </a:pPr>
            <a:r>
              <a:rPr lang="zh-CN" altLang="en-US" sz="900" dirty="0">
                <a:latin typeface="华文宋体" panose="02010600040101010101" pitchFamily="2" charset="-122"/>
                <a:ea typeface="华文宋体" panose="02010600040101010101" pitchFamily="2" charset="-122"/>
                <a:cs typeface="GillSansNova-Light"/>
              </a:rPr>
              <a:t>高档的五星级豪华</a:t>
            </a:r>
            <a:r>
              <a:rPr lang="en-US" altLang="zh-CN" sz="900" dirty="0">
                <a:latin typeface="华文宋体" panose="02010600040101010101" pitchFamily="2" charset="-122"/>
                <a:ea typeface="华文宋体" panose="02010600040101010101" pitchFamily="2" charset="-122"/>
                <a:cs typeface="GillSansNova-Light"/>
              </a:rPr>
              <a:t>Constance Lemuria</a:t>
            </a:r>
            <a:r>
              <a:rPr lang="zh-CN" altLang="en-US" sz="900" dirty="0">
                <a:latin typeface="华文宋体" panose="02010600040101010101" pitchFamily="2" charset="-122"/>
                <a:ea typeface="华文宋体" panose="02010600040101010101" pitchFamily="2" charset="-122"/>
                <a:cs typeface="GillSansNova-Light"/>
              </a:rPr>
              <a:t>酒店，拥有塞舌尔唯一的</a:t>
            </a:r>
            <a:r>
              <a:rPr lang="en-US" altLang="zh-CN" sz="900" dirty="0">
                <a:latin typeface="华文宋体" panose="02010600040101010101" pitchFamily="2" charset="-122"/>
                <a:ea typeface="华文宋体" panose="02010600040101010101" pitchFamily="2" charset="-122"/>
                <a:cs typeface="GillSansNova-Light"/>
              </a:rPr>
              <a:t>18</a:t>
            </a:r>
            <a:r>
              <a:rPr lang="zh-CN" altLang="en-US" sz="900" dirty="0">
                <a:latin typeface="华文宋体" panose="02010600040101010101" pitchFamily="2" charset="-122"/>
                <a:ea typeface="华文宋体" panose="02010600040101010101" pitchFamily="2" charset="-122"/>
                <a:cs typeface="GillSansNova-Light"/>
              </a:rPr>
              <a:t>洞锦标赛高尔夫球场。 </a:t>
            </a:r>
            <a:r>
              <a:rPr lang="en-US" altLang="zh-CN" sz="900" dirty="0">
                <a:latin typeface="华文宋体" panose="02010600040101010101" pitchFamily="2" charset="-122"/>
                <a:ea typeface="华文宋体" panose="02010600040101010101" pitchFamily="2" charset="-122"/>
                <a:cs typeface="GillSansNova-Light"/>
              </a:rPr>
              <a:t>1999</a:t>
            </a:r>
            <a:r>
              <a:rPr lang="zh-CN" altLang="en-US" sz="900" dirty="0">
                <a:latin typeface="华文宋体" panose="02010600040101010101" pitchFamily="2" charset="-122"/>
                <a:ea typeface="华文宋体" panose="02010600040101010101" pitchFamily="2" charset="-122"/>
                <a:cs typeface="GillSansNova-Light"/>
              </a:rPr>
              <a:t>年</a:t>
            </a:r>
            <a:r>
              <a:rPr lang="en-US" altLang="zh-CN" sz="900" dirty="0">
                <a:latin typeface="华文宋体" panose="02010600040101010101" pitchFamily="2" charset="-122"/>
                <a:ea typeface="华文宋体" panose="02010600040101010101" pitchFamily="2" charset="-122"/>
                <a:cs typeface="GillSansNova-Light"/>
              </a:rPr>
              <a:t>12</a:t>
            </a:r>
            <a:r>
              <a:rPr lang="zh-CN" altLang="en-US" sz="900" dirty="0">
                <a:latin typeface="华文宋体" panose="02010600040101010101" pitchFamily="2" charset="-122"/>
                <a:ea typeface="华文宋体" panose="02010600040101010101" pitchFamily="2" charset="-122"/>
                <a:cs typeface="GillSansNova-Light"/>
              </a:rPr>
              <a:t>月开业，并于</a:t>
            </a:r>
            <a:r>
              <a:rPr lang="en-US" altLang="zh-CN" sz="900" dirty="0">
                <a:latin typeface="华文宋体" panose="02010600040101010101" pitchFamily="2" charset="-122"/>
                <a:ea typeface="华文宋体" panose="02010600040101010101" pitchFamily="2" charset="-122"/>
                <a:cs typeface="GillSansNova-Light"/>
              </a:rPr>
              <a:t>2016</a:t>
            </a:r>
            <a:r>
              <a:rPr lang="zh-CN" altLang="en-US" sz="900" dirty="0">
                <a:latin typeface="华文宋体" panose="02010600040101010101" pitchFamily="2" charset="-122"/>
                <a:ea typeface="华文宋体" panose="02010600040101010101" pitchFamily="2" charset="-122"/>
                <a:cs typeface="GillSansNova-Light"/>
              </a:rPr>
              <a:t>年全面重新装修。现代化的建筑设计和高品质建造，满足了希望享受豪华标准客人的期望，而在保证了客人的舒适的同时也保证了人与自然地和谐相处。</a:t>
            </a:r>
            <a:endParaRPr sz="900" dirty="0">
              <a:latin typeface="华文宋体" panose="02010600040101010101" pitchFamily="2" charset="-122"/>
              <a:ea typeface="华文宋体" panose="02010600040101010101" pitchFamily="2" charset="-122"/>
              <a:cs typeface="GillSansNova-Light"/>
            </a:endParaRPr>
          </a:p>
        </p:txBody>
      </p:sp>
      <p:sp>
        <p:nvSpPr>
          <p:cNvPr id="5" name="object 5"/>
          <p:cNvSpPr/>
          <p:nvPr/>
        </p:nvSpPr>
        <p:spPr>
          <a:xfrm>
            <a:off x="3749424" y="5457104"/>
            <a:ext cx="3192145" cy="1488440"/>
          </a:xfrm>
          <a:custGeom>
            <a:avLst/>
            <a:gdLst/>
            <a:ahLst/>
            <a:cxnLst/>
            <a:rect l="l" t="t" r="r" b="b"/>
            <a:pathLst>
              <a:path w="3192145" h="1488440">
                <a:moveTo>
                  <a:pt x="57198" y="59576"/>
                </a:moveTo>
                <a:lnTo>
                  <a:pt x="61769" y="68267"/>
                </a:lnTo>
                <a:lnTo>
                  <a:pt x="71450" y="80136"/>
                </a:lnTo>
                <a:lnTo>
                  <a:pt x="73177" y="81864"/>
                </a:lnTo>
                <a:lnTo>
                  <a:pt x="75996" y="81864"/>
                </a:lnTo>
                <a:lnTo>
                  <a:pt x="79463" y="78397"/>
                </a:lnTo>
                <a:lnTo>
                  <a:pt x="79463" y="75590"/>
                </a:lnTo>
                <a:lnTo>
                  <a:pt x="77736" y="73850"/>
                </a:lnTo>
                <a:lnTo>
                  <a:pt x="65884" y="64154"/>
                </a:lnTo>
                <a:lnTo>
                  <a:pt x="57198" y="59576"/>
                </a:lnTo>
                <a:close/>
              </a:path>
              <a:path w="3192145" h="1488440">
                <a:moveTo>
                  <a:pt x="57718" y="60566"/>
                </a:moveTo>
                <a:lnTo>
                  <a:pt x="24295" y="60566"/>
                </a:lnTo>
                <a:lnTo>
                  <a:pt x="37035" y="61788"/>
                </a:lnTo>
                <a:lnTo>
                  <a:pt x="49387" y="65455"/>
                </a:lnTo>
                <a:lnTo>
                  <a:pt x="60981" y="71571"/>
                </a:lnTo>
                <a:lnTo>
                  <a:pt x="71450" y="80136"/>
                </a:lnTo>
                <a:lnTo>
                  <a:pt x="61769" y="68267"/>
                </a:lnTo>
                <a:lnTo>
                  <a:pt x="57718" y="60566"/>
                </a:lnTo>
                <a:close/>
              </a:path>
              <a:path w="3192145" h="1488440">
                <a:moveTo>
                  <a:pt x="55905" y="507"/>
                </a:moveTo>
                <a:lnTo>
                  <a:pt x="53416" y="1816"/>
                </a:lnTo>
                <a:lnTo>
                  <a:pt x="50418" y="11480"/>
                </a:lnTo>
                <a:lnTo>
                  <a:pt x="49301" y="19062"/>
                </a:lnTo>
                <a:lnTo>
                  <a:pt x="49301" y="26644"/>
                </a:lnTo>
                <a:lnTo>
                  <a:pt x="50688" y="41085"/>
                </a:lnTo>
                <a:lnTo>
                  <a:pt x="54846" y="55105"/>
                </a:lnTo>
                <a:lnTo>
                  <a:pt x="57198" y="59576"/>
                </a:lnTo>
                <a:lnTo>
                  <a:pt x="65884" y="64154"/>
                </a:lnTo>
                <a:lnTo>
                  <a:pt x="77736" y="73850"/>
                </a:lnTo>
                <a:lnTo>
                  <a:pt x="69185" y="63375"/>
                </a:lnTo>
                <a:lnTo>
                  <a:pt x="63077" y="51766"/>
                </a:lnTo>
                <a:lnTo>
                  <a:pt x="59412" y="39397"/>
                </a:lnTo>
                <a:lnTo>
                  <a:pt x="58191" y="26644"/>
                </a:lnTo>
                <a:lnTo>
                  <a:pt x="58191" y="19938"/>
                </a:lnTo>
                <a:lnTo>
                  <a:pt x="59181" y="13246"/>
                </a:lnTo>
                <a:lnTo>
                  <a:pt x="61899" y="4444"/>
                </a:lnTo>
                <a:lnTo>
                  <a:pt x="60591" y="1955"/>
                </a:lnTo>
                <a:lnTo>
                  <a:pt x="55905" y="507"/>
                </a:lnTo>
                <a:close/>
              </a:path>
              <a:path w="3192145" h="1488440">
                <a:moveTo>
                  <a:pt x="24295" y="51676"/>
                </a:moveTo>
                <a:lnTo>
                  <a:pt x="17449" y="51676"/>
                </a:lnTo>
                <a:lnTo>
                  <a:pt x="10591" y="52603"/>
                </a:lnTo>
                <a:lnTo>
                  <a:pt x="1574" y="55105"/>
                </a:lnTo>
                <a:lnTo>
                  <a:pt x="190" y="57556"/>
                </a:lnTo>
                <a:lnTo>
                  <a:pt x="1511" y="62293"/>
                </a:lnTo>
                <a:lnTo>
                  <a:pt x="3962" y="63677"/>
                </a:lnTo>
                <a:lnTo>
                  <a:pt x="12191" y="61379"/>
                </a:lnTo>
                <a:lnTo>
                  <a:pt x="18249" y="60566"/>
                </a:lnTo>
                <a:lnTo>
                  <a:pt x="57718" y="60566"/>
                </a:lnTo>
                <a:lnTo>
                  <a:pt x="57198" y="59576"/>
                </a:lnTo>
                <a:lnTo>
                  <a:pt x="52735" y="57224"/>
                </a:lnTo>
                <a:lnTo>
                  <a:pt x="38726" y="53063"/>
                </a:lnTo>
                <a:lnTo>
                  <a:pt x="24295" y="51676"/>
                </a:lnTo>
                <a:close/>
              </a:path>
              <a:path w="3192145" h="1488440">
                <a:moveTo>
                  <a:pt x="3133102" y="57084"/>
                </a:moveTo>
                <a:lnTo>
                  <a:pt x="3124439" y="61650"/>
                </a:lnTo>
                <a:lnTo>
                  <a:pt x="3112579" y="71348"/>
                </a:lnTo>
                <a:lnTo>
                  <a:pt x="3110852" y="73075"/>
                </a:lnTo>
                <a:lnTo>
                  <a:pt x="3110852" y="75895"/>
                </a:lnTo>
                <a:lnTo>
                  <a:pt x="3114319" y="79362"/>
                </a:lnTo>
                <a:lnTo>
                  <a:pt x="3117138" y="79362"/>
                </a:lnTo>
                <a:lnTo>
                  <a:pt x="3118878" y="77622"/>
                </a:lnTo>
                <a:lnTo>
                  <a:pt x="3128563" y="65737"/>
                </a:lnTo>
                <a:lnTo>
                  <a:pt x="3133102" y="57084"/>
                </a:lnTo>
                <a:close/>
              </a:path>
              <a:path w="3192145" h="1488440">
                <a:moveTo>
                  <a:pt x="3173603" y="49174"/>
                </a:moveTo>
                <a:lnTo>
                  <a:pt x="3166033" y="49174"/>
                </a:lnTo>
                <a:lnTo>
                  <a:pt x="3151602" y="50556"/>
                </a:lnTo>
                <a:lnTo>
                  <a:pt x="3137592" y="54717"/>
                </a:lnTo>
                <a:lnTo>
                  <a:pt x="3133102" y="57084"/>
                </a:lnTo>
                <a:lnTo>
                  <a:pt x="3128563" y="65737"/>
                </a:lnTo>
                <a:lnTo>
                  <a:pt x="3118904" y="77591"/>
                </a:lnTo>
                <a:lnTo>
                  <a:pt x="3129336" y="69063"/>
                </a:lnTo>
                <a:lnTo>
                  <a:pt x="3140935" y="62952"/>
                </a:lnTo>
                <a:lnTo>
                  <a:pt x="3153291" y="59286"/>
                </a:lnTo>
                <a:lnTo>
                  <a:pt x="3166033" y="58064"/>
                </a:lnTo>
                <a:lnTo>
                  <a:pt x="3191419" y="58064"/>
                </a:lnTo>
                <a:lnTo>
                  <a:pt x="3192132" y="55778"/>
                </a:lnTo>
                <a:lnTo>
                  <a:pt x="3190824" y="53289"/>
                </a:lnTo>
                <a:lnTo>
                  <a:pt x="3181172" y="50291"/>
                </a:lnTo>
                <a:lnTo>
                  <a:pt x="3173603" y="49174"/>
                </a:lnTo>
                <a:close/>
              </a:path>
              <a:path w="3192145" h="1488440">
                <a:moveTo>
                  <a:pt x="3135134" y="0"/>
                </a:moveTo>
                <a:lnTo>
                  <a:pt x="3130410" y="1320"/>
                </a:lnTo>
                <a:lnTo>
                  <a:pt x="3129026" y="3771"/>
                </a:lnTo>
                <a:lnTo>
                  <a:pt x="3131299" y="11988"/>
                </a:lnTo>
                <a:lnTo>
                  <a:pt x="3132015" y="17208"/>
                </a:lnTo>
                <a:lnTo>
                  <a:pt x="3121135" y="60847"/>
                </a:lnTo>
                <a:lnTo>
                  <a:pt x="3112579" y="71348"/>
                </a:lnTo>
                <a:lnTo>
                  <a:pt x="3124439" y="61650"/>
                </a:lnTo>
                <a:lnTo>
                  <a:pt x="3133102" y="57084"/>
                </a:lnTo>
                <a:lnTo>
                  <a:pt x="3135480" y="52551"/>
                </a:lnTo>
                <a:lnTo>
                  <a:pt x="3139631" y="38505"/>
                </a:lnTo>
                <a:lnTo>
                  <a:pt x="3141014" y="24041"/>
                </a:lnTo>
                <a:lnTo>
                  <a:pt x="3141014" y="17208"/>
                </a:lnTo>
                <a:lnTo>
                  <a:pt x="3140087" y="10375"/>
                </a:lnTo>
                <a:lnTo>
                  <a:pt x="3137585" y="1384"/>
                </a:lnTo>
                <a:lnTo>
                  <a:pt x="3135134" y="0"/>
                </a:lnTo>
                <a:close/>
              </a:path>
              <a:path w="3192145" h="1488440">
                <a:moveTo>
                  <a:pt x="3191419" y="58064"/>
                </a:moveTo>
                <a:lnTo>
                  <a:pt x="3172726" y="58064"/>
                </a:lnTo>
                <a:lnTo>
                  <a:pt x="3179406" y="59054"/>
                </a:lnTo>
                <a:lnTo>
                  <a:pt x="3188182" y="61785"/>
                </a:lnTo>
                <a:lnTo>
                  <a:pt x="3190671" y="60464"/>
                </a:lnTo>
                <a:lnTo>
                  <a:pt x="3191419" y="58064"/>
                </a:lnTo>
                <a:close/>
              </a:path>
              <a:path w="3192145" h="1488440">
                <a:moveTo>
                  <a:pt x="3030232" y="36791"/>
                </a:moveTo>
                <a:lnTo>
                  <a:pt x="210756" y="36791"/>
                </a:lnTo>
                <a:lnTo>
                  <a:pt x="208775" y="38773"/>
                </a:lnTo>
                <a:lnTo>
                  <a:pt x="208775" y="43687"/>
                </a:lnTo>
                <a:lnTo>
                  <a:pt x="210756" y="45681"/>
                </a:lnTo>
                <a:lnTo>
                  <a:pt x="3030232" y="45681"/>
                </a:lnTo>
                <a:lnTo>
                  <a:pt x="3032213" y="43687"/>
                </a:lnTo>
                <a:lnTo>
                  <a:pt x="3032213" y="38773"/>
                </a:lnTo>
                <a:lnTo>
                  <a:pt x="3030232" y="36791"/>
                </a:lnTo>
                <a:close/>
              </a:path>
              <a:path w="3192145" h="1488440">
                <a:moveTo>
                  <a:pt x="67919" y="188658"/>
                </a:moveTo>
                <a:lnTo>
                  <a:pt x="63017" y="188658"/>
                </a:lnTo>
                <a:lnTo>
                  <a:pt x="61023" y="190639"/>
                </a:lnTo>
                <a:lnTo>
                  <a:pt x="61023" y="1295958"/>
                </a:lnTo>
                <a:lnTo>
                  <a:pt x="63017" y="1297952"/>
                </a:lnTo>
                <a:lnTo>
                  <a:pt x="67919" y="1297952"/>
                </a:lnTo>
                <a:lnTo>
                  <a:pt x="69913" y="1295958"/>
                </a:lnTo>
                <a:lnTo>
                  <a:pt x="69913" y="190639"/>
                </a:lnTo>
                <a:lnTo>
                  <a:pt x="67919" y="188658"/>
                </a:lnTo>
                <a:close/>
              </a:path>
              <a:path w="3192145" h="1488440">
                <a:moveTo>
                  <a:pt x="3131578" y="187718"/>
                </a:moveTo>
                <a:lnTo>
                  <a:pt x="3126663" y="187718"/>
                </a:lnTo>
                <a:lnTo>
                  <a:pt x="3124669" y="189712"/>
                </a:lnTo>
                <a:lnTo>
                  <a:pt x="3124669" y="1295018"/>
                </a:lnTo>
                <a:lnTo>
                  <a:pt x="3126663" y="1297012"/>
                </a:lnTo>
                <a:lnTo>
                  <a:pt x="3131578" y="1297012"/>
                </a:lnTo>
                <a:lnTo>
                  <a:pt x="3133559" y="1295018"/>
                </a:lnTo>
                <a:lnTo>
                  <a:pt x="3133559" y="189712"/>
                </a:lnTo>
                <a:lnTo>
                  <a:pt x="3131578" y="187718"/>
                </a:lnTo>
                <a:close/>
              </a:path>
              <a:path w="3192145" h="1488440">
                <a:moveTo>
                  <a:pt x="3114395" y="1414056"/>
                </a:moveTo>
                <a:lnTo>
                  <a:pt x="3122944" y="1424542"/>
                </a:lnTo>
                <a:lnTo>
                  <a:pt x="3129066" y="1436217"/>
                </a:lnTo>
                <a:lnTo>
                  <a:pt x="3132710" y="1448553"/>
                </a:lnTo>
                <a:lnTo>
                  <a:pt x="3133928" y="1461325"/>
                </a:lnTo>
                <a:lnTo>
                  <a:pt x="3133928" y="1467992"/>
                </a:lnTo>
                <a:lnTo>
                  <a:pt x="3132937" y="1474673"/>
                </a:lnTo>
                <a:lnTo>
                  <a:pt x="3130219" y="1483461"/>
                </a:lnTo>
                <a:lnTo>
                  <a:pt x="3131540" y="1485950"/>
                </a:lnTo>
                <a:lnTo>
                  <a:pt x="3136226" y="1487398"/>
                </a:lnTo>
                <a:lnTo>
                  <a:pt x="3138716" y="1486077"/>
                </a:lnTo>
                <a:lnTo>
                  <a:pt x="3141687" y="1476451"/>
                </a:lnTo>
                <a:lnTo>
                  <a:pt x="3142818" y="1468881"/>
                </a:lnTo>
                <a:lnTo>
                  <a:pt x="3142818" y="1461325"/>
                </a:lnTo>
                <a:lnTo>
                  <a:pt x="3141440" y="1446865"/>
                </a:lnTo>
                <a:lnTo>
                  <a:pt x="3137268" y="1432788"/>
                </a:lnTo>
                <a:lnTo>
                  <a:pt x="3134918" y="1428314"/>
                </a:lnTo>
                <a:lnTo>
                  <a:pt x="3126252" y="1423751"/>
                </a:lnTo>
                <a:lnTo>
                  <a:pt x="3114395" y="1414056"/>
                </a:lnTo>
                <a:close/>
              </a:path>
              <a:path w="3192145" h="1488440">
                <a:moveTo>
                  <a:pt x="3120682" y="1407769"/>
                </a:moveTo>
                <a:lnTo>
                  <a:pt x="3130368" y="1419650"/>
                </a:lnTo>
                <a:lnTo>
                  <a:pt x="3134918" y="1428314"/>
                </a:lnTo>
                <a:lnTo>
                  <a:pt x="3139411" y="1430680"/>
                </a:lnTo>
                <a:lnTo>
                  <a:pt x="3153432" y="1434837"/>
                </a:lnTo>
                <a:lnTo>
                  <a:pt x="3167875" y="1436217"/>
                </a:lnTo>
                <a:lnTo>
                  <a:pt x="3174707" y="1436217"/>
                </a:lnTo>
                <a:lnTo>
                  <a:pt x="3181553" y="1435290"/>
                </a:lnTo>
                <a:lnTo>
                  <a:pt x="3190557" y="1432788"/>
                </a:lnTo>
                <a:lnTo>
                  <a:pt x="3191941" y="1430337"/>
                </a:lnTo>
                <a:lnTo>
                  <a:pt x="3191100" y="1427327"/>
                </a:lnTo>
                <a:lnTo>
                  <a:pt x="3167875" y="1427327"/>
                </a:lnTo>
                <a:lnTo>
                  <a:pt x="3155123" y="1426107"/>
                </a:lnTo>
                <a:lnTo>
                  <a:pt x="3142759" y="1422444"/>
                </a:lnTo>
                <a:lnTo>
                  <a:pt x="3131154" y="1416333"/>
                </a:lnTo>
                <a:lnTo>
                  <a:pt x="3120682" y="1407769"/>
                </a:lnTo>
                <a:close/>
              </a:path>
              <a:path w="3192145" h="1488440">
                <a:moveTo>
                  <a:pt x="3118942" y="1406029"/>
                </a:moveTo>
                <a:lnTo>
                  <a:pt x="3116122" y="1406029"/>
                </a:lnTo>
                <a:lnTo>
                  <a:pt x="3112655" y="1409496"/>
                </a:lnTo>
                <a:lnTo>
                  <a:pt x="3112655" y="1412316"/>
                </a:lnTo>
                <a:lnTo>
                  <a:pt x="3114395" y="1414056"/>
                </a:lnTo>
                <a:lnTo>
                  <a:pt x="3126252" y="1423751"/>
                </a:lnTo>
                <a:lnTo>
                  <a:pt x="3134918" y="1428314"/>
                </a:lnTo>
                <a:lnTo>
                  <a:pt x="3130368" y="1419650"/>
                </a:lnTo>
                <a:lnTo>
                  <a:pt x="3120682" y="1407769"/>
                </a:lnTo>
                <a:lnTo>
                  <a:pt x="3118942" y="1406029"/>
                </a:lnTo>
                <a:close/>
              </a:path>
              <a:path w="3192145" h="1488440">
                <a:moveTo>
                  <a:pt x="3188169" y="1424228"/>
                </a:moveTo>
                <a:lnTo>
                  <a:pt x="3179953" y="1426514"/>
                </a:lnTo>
                <a:lnTo>
                  <a:pt x="3173907" y="1427327"/>
                </a:lnTo>
                <a:lnTo>
                  <a:pt x="3191100" y="1427327"/>
                </a:lnTo>
                <a:lnTo>
                  <a:pt x="3190621" y="1425613"/>
                </a:lnTo>
                <a:lnTo>
                  <a:pt x="3188169" y="1424228"/>
                </a:lnTo>
                <a:close/>
              </a:path>
              <a:path w="3192145" h="1488440">
                <a:moveTo>
                  <a:pt x="79540" y="1416558"/>
                </a:moveTo>
                <a:lnTo>
                  <a:pt x="67697" y="1426248"/>
                </a:lnTo>
                <a:lnTo>
                  <a:pt x="59021" y="1430824"/>
                </a:lnTo>
                <a:lnTo>
                  <a:pt x="56626" y="1435398"/>
                </a:lnTo>
                <a:lnTo>
                  <a:pt x="52483" y="1449469"/>
                </a:lnTo>
                <a:lnTo>
                  <a:pt x="51104" y="1463954"/>
                </a:lnTo>
                <a:lnTo>
                  <a:pt x="51104" y="1470761"/>
                </a:lnTo>
                <a:lnTo>
                  <a:pt x="52044" y="1477556"/>
                </a:lnTo>
                <a:lnTo>
                  <a:pt x="54533" y="1486509"/>
                </a:lnTo>
                <a:lnTo>
                  <a:pt x="56984" y="1487893"/>
                </a:lnTo>
                <a:lnTo>
                  <a:pt x="61709" y="1486585"/>
                </a:lnTo>
                <a:lnTo>
                  <a:pt x="63093" y="1484134"/>
                </a:lnTo>
                <a:lnTo>
                  <a:pt x="60820" y="1475943"/>
                </a:lnTo>
                <a:lnTo>
                  <a:pt x="60106" y="1470761"/>
                </a:lnTo>
                <a:lnTo>
                  <a:pt x="59994" y="1463954"/>
                </a:lnTo>
                <a:lnTo>
                  <a:pt x="61216" y="1451146"/>
                </a:lnTo>
                <a:lnTo>
                  <a:pt x="64871" y="1438727"/>
                </a:lnTo>
                <a:lnTo>
                  <a:pt x="70974" y="1427073"/>
                </a:lnTo>
                <a:lnTo>
                  <a:pt x="79540" y="1416558"/>
                </a:lnTo>
                <a:close/>
              </a:path>
              <a:path w="3192145" h="1488440">
                <a:moveTo>
                  <a:pt x="3936" y="1426121"/>
                </a:moveTo>
                <a:lnTo>
                  <a:pt x="1447" y="1427429"/>
                </a:lnTo>
                <a:lnTo>
                  <a:pt x="0" y="1432128"/>
                </a:lnTo>
                <a:lnTo>
                  <a:pt x="1308" y="1434617"/>
                </a:lnTo>
                <a:lnTo>
                  <a:pt x="10972" y="1437601"/>
                </a:lnTo>
                <a:lnTo>
                  <a:pt x="18554" y="1438732"/>
                </a:lnTo>
                <a:lnTo>
                  <a:pt x="26186" y="1438727"/>
                </a:lnTo>
                <a:lnTo>
                  <a:pt x="40558" y="1437342"/>
                </a:lnTo>
                <a:lnTo>
                  <a:pt x="54557" y="1433179"/>
                </a:lnTo>
                <a:lnTo>
                  <a:pt x="59021" y="1430824"/>
                </a:lnTo>
                <a:lnTo>
                  <a:pt x="59535" y="1429842"/>
                </a:lnTo>
                <a:lnTo>
                  <a:pt x="19430" y="1429842"/>
                </a:lnTo>
                <a:lnTo>
                  <a:pt x="12738" y="1428851"/>
                </a:lnTo>
                <a:lnTo>
                  <a:pt x="3936" y="1426121"/>
                </a:lnTo>
                <a:close/>
              </a:path>
              <a:path w="3192145" h="1488440">
                <a:moveTo>
                  <a:pt x="77800" y="1408531"/>
                </a:moveTo>
                <a:lnTo>
                  <a:pt x="74980" y="1408531"/>
                </a:lnTo>
                <a:lnTo>
                  <a:pt x="73253" y="1410271"/>
                </a:lnTo>
                <a:lnTo>
                  <a:pt x="63545" y="1422184"/>
                </a:lnTo>
                <a:lnTo>
                  <a:pt x="59021" y="1430824"/>
                </a:lnTo>
                <a:lnTo>
                  <a:pt x="67697" y="1426248"/>
                </a:lnTo>
                <a:lnTo>
                  <a:pt x="79540" y="1416558"/>
                </a:lnTo>
                <a:lnTo>
                  <a:pt x="81279" y="1414818"/>
                </a:lnTo>
                <a:lnTo>
                  <a:pt x="81267" y="1411998"/>
                </a:lnTo>
                <a:lnTo>
                  <a:pt x="77800" y="1408531"/>
                </a:lnTo>
                <a:close/>
              </a:path>
              <a:path w="3192145" h="1488440">
                <a:moveTo>
                  <a:pt x="73253" y="1410271"/>
                </a:moveTo>
                <a:lnTo>
                  <a:pt x="62794" y="1418830"/>
                </a:lnTo>
                <a:lnTo>
                  <a:pt x="51209" y="1424943"/>
                </a:lnTo>
                <a:lnTo>
                  <a:pt x="38867" y="1428613"/>
                </a:lnTo>
                <a:lnTo>
                  <a:pt x="26136" y="1429842"/>
                </a:lnTo>
                <a:lnTo>
                  <a:pt x="59535" y="1429842"/>
                </a:lnTo>
                <a:lnTo>
                  <a:pt x="63545" y="1422184"/>
                </a:lnTo>
                <a:lnTo>
                  <a:pt x="73253" y="1410271"/>
                </a:lnTo>
                <a:close/>
              </a:path>
              <a:path w="3192145" h="1488440">
                <a:moveTo>
                  <a:pt x="3031045" y="1443736"/>
                </a:moveTo>
                <a:lnTo>
                  <a:pt x="211581" y="1443736"/>
                </a:lnTo>
                <a:lnTo>
                  <a:pt x="209588" y="1445729"/>
                </a:lnTo>
                <a:lnTo>
                  <a:pt x="209588" y="1450644"/>
                </a:lnTo>
                <a:lnTo>
                  <a:pt x="211581" y="1452626"/>
                </a:lnTo>
                <a:lnTo>
                  <a:pt x="3031045" y="1452626"/>
                </a:lnTo>
                <a:lnTo>
                  <a:pt x="3033039" y="1450644"/>
                </a:lnTo>
                <a:lnTo>
                  <a:pt x="3033039" y="1445729"/>
                </a:lnTo>
                <a:lnTo>
                  <a:pt x="3031045" y="1443736"/>
                </a:lnTo>
                <a:close/>
              </a:path>
            </a:pathLst>
          </a:custGeom>
          <a:solidFill>
            <a:srgbClr val="C1A175"/>
          </a:solidFill>
        </p:spPr>
        <p:txBody>
          <a:bodyPr wrap="square" lIns="0" tIns="0" rIns="0" bIns="0" rtlCol="0"/>
          <a:lstStyle/>
          <a:p>
            <a:endParaRPr/>
          </a:p>
        </p:txBody>
      </p:sp>
      <p:sp>
        <p:nvSpPr>
          <p:cNvPr id="6" name="object 6"/>
          <p:cNvSpPr txBox="1"/>
          <p:nvPr/>
        </p:nvSpPr>
        <p:spPr>
          <a:xfrm>
            <a:off x="3859080" y="5557906"/>
            <a:ext cx="2973070" cy="1195199"/>
          </a:xfrm>
          <a:prstGeom prst="rect">
            <a:avLst/>
          </a:prstGeom>
        </p:spPr>
        <p:txBody>
          <a:bodyPr vert="horz" wrap="square" lIns="0" tIns="12700" rIns="0" bIns="0" rtlCol="0">
            <a:spAutoFit/>
          </a:bodyPr>
          <a:lstStyle/>
          <a:p>
            <a:pPr algn="ctr">
              <a:spcBef>
                <a:spcPts val="100"/>
              </a:spcBef>
            </a:pPr>
            <a:r>
              <a:rPr lang="zh-CN" altLang="en-US" sz="1100" spc="-20" dirty="0">
                <a:solidFill>
                  <a:srgbClr val="C1A175"/>
                </a:solidFill>
                <a:latin typeface="华文宋体" panose="02010600040101010101" pitchFamily="2" charset="-122"/>
                <a:ea typeface="华文宋体" panose="02010600040101010101" pitchFamily="2" charset="-122"/>
              </a:rPr>
              <a:t>您的住宿亮点</a:t>
            </a:r>
          </a:p>
          <a:p>
            <a:pPr algn="ctr">
              <a:spcBef>
                <a:spcPts val="100"/>
              </a:spcBef>
            </a:pPr>
            <a:endParaRPr sz="1100" dirty="0">
              <a:latin typeface="华文宋体" panose="02010600040101010101" pitchFamily="2" charset="-122"/>
              <a:ea typeface="华文宋体" panose="02010600040101010101" pitchFamily="2" charset="-122"/>
              <a:cs typeface="GillSansNova-Medium"/>
            </a:endParaRPr>
          </a:p>
          <a:p>
            <a:pPr marL="34925" marR="27305" algn="ctr"/>
            <a:r>
              <a:rPr lang="zh-CN" altLang="en-US" sz="900" dirty="0">
                <a:latin typeface="华文宋体" panose="02010600040101010101" pitchFamily="2" charset="-122"/>
                <a:ea typeface="华文宋体" panose="02010600040101010101" pitchFamily="2" charset="-122"/>
                <a:cs typeface="GillSansNova-Light"/>
              </a:rPr>
              <a:t>重新与</a:t>
            </a:r>
            <a:r>
              <a:rPr lang="en-US" altLang="zh-CN" sz="900" dirty="0">
                <a:latin typeface="华文宋体" panose="02010600040101010101" pitchFamily="2" charset="-122"/>
                <a:ea typeface="华文宋体" panose="02010600040101010101" pitchFamily="2" charset="-122"/>
                <a:cs typeface="GillSansNova-Light"/>
              </a:rPr>
              <a:t>Lemuria</a:t>
            </a:r>
            <a:r>
              <a:rPr lang="zh-CN" altLang="en-US" sz="900" dirty="0">
                <a:latin typeface="华文宋体" panose="02010600040101010101" pitchFamily="2" charset="-122"/>
                <a:ea typeface="华文宋体" panose="02010600040101010101" pitchFamily="2" charset="-122"/>
                <a:cs typeface="GillSansNova-Light"/>
              </a:rPr>
              <a:t>的乌龟保护区进行连接。</a:t>
            </a:r>
          </a:p>
          <a:p>
            <a:pPr marL="34925" marR="27305" algn="ctr"/>
            <a:r>
              <a:rPr lang="zh-CN" altLang="en-US" sz="900" dirty="0">
                <a:latin typeface="华文宋体" panose="02010600040101010101" pitchFamily="2" charset="-122"/>
                <a:ea typeface="华文宋体" panose="02010600040101010101" pitchFamily="2" charset="-122"/>
                <a:cs typeface="GillSansNova-Light"/>
              </a:rPr>
              <a:t>漫步在世界三大最美丽的海滩之一</a:t>
            </a:r>
            <a:r>
              <a:rPr lang="en-US" altLang="zh-CN" sz="900" dirty="0" err="1">
                <a:latin typeface="华文宋体" panose="02010600040101010101" pitchFamily="2" charset="-122"/>
                <a:ea typeface="华文宋体" panose="02010600040101010101" pitchFamily="2" charset="-122"/>
                <a:cs typeface="GillSansNova-Light"/>
              </a:rPr>
              <a:t>Anse</a:t>
            </a:r>
            <a:r>
              <a:rPr lang="en-US" altLang="zh-CN" sz="900" dirty="0">
                <a:latin typeface="华文宋体" panose="02010600040101010101" pitchFamily="2" charset="-122"/>
                <a:ea typeface="华文宋体" panose="02010600040101010101" pitchFamily="2" charset="-122"/>
                <a:cs typeface="GillSansNova-Light"/>
              </a:rPr>
              <a:t> Georgette</a:t>
            </a:r>
            <a:r>
              <a:rPr lang="zh-CN" altLang="en-US" sz="900" dirty="0">
                <a:latin typeface="华文宋体" panose="02010600040101010101" pitchFamily="2" charset="-122"/>
                <a:ea typeface="华文宋体" panose="02010600040101010101" pitchFamily="2" charset="-122"/>
                <a:cs typeface="GillSansNova-Light"/>
              </a:rPr>
              <a:t>沙滩上。 在塞舌尔唯一的</a:t>
            </a:r>
            <a:r>
              <a:rPr lang="en-US" altLang="zh-CN" sz="900" dirty="0">
                <a:latin typeface="华文宋体" panose="02010600040101010101" pitchFamily="2" charset="-122"/>
                <a:ea typeface="华文宋体" panose="02010600040101010101" pitchFamily="2" charset="-122"/>
                <a:cs typeface="GillSansNova-Light"/>
              </a:rPr>
              <a:t>18</a:t>
            </a:r>
            <a:r>
              <a:rPr lang="zh-CN" altLang="en-US" sz="900" dirty="0">
                <a:latin typeface="华文宋体" panose="02010600040101010101" pitchFamily="2" charset="-122"/>
                <a:ea typeface="华文宋体" panose="02010600040101010101" pitchFamily="2" charset="-122"/>
                <a:cs typeface="GillSansNova-Light"/>
              </a:rPr>
              <a:t>洞锦标赛高尔夫球场提高您的高尔夫。</a:t>
            </a:r>
          </a:p>
          <a:p>
            <a:pPr marL="34925" marR="27305" algn="ctr"/>
            <a:r>
              <a:rPr lang="zh-CN" altLang="en-US" sz="900" dirty="0">
                <a:latin typeface="华文宋体" panose="02010600040101010101" pitchFamily="2" charset="-122"/>
                <a:ea typeface="华文宋体" panose="02010600040101010101" pitchFamily="2" charset="-122"/>
                <a:cs typeface="GillSansNova-Light"/>
              </a:rPr>
              <a:t>去探索联合国教科文组织世界遗产遗址：</a:t>
            </a:r>
            <a:r>
              <a:rPr lang="en-US" altLang="zh-CN" sz="900" dirty="0" err="1">
                <a:latin typeface="华文宋体" panose="02010600040101010101" pitchFamily="2" charset="-122"/>
                <a:ea typeface="华文宋体" panose="02010600040101010101" pitchFamily="2" charset="-122"/>
                <a:cs typeface="GillSansNova-Light"/>
              </a:rPr>
              <a:t>Valléede</a:t>
            </a:r>
            <a:r>
              <a:rPr lang="en-US" altLang="zh-CN" sz="900" dirty="0">
                <a:latin typeface="华文宋体" panose="02010600040101010101" pitchFamily="2" charset="-122"/>
                <a:ea typeface="华文宋体" panose="02010600040101010101" pitchFamily="2" charset="-122"/>
                <a:cs typeface="GillSansNova-Light"/>
              </a:rPr>
              <a:t> Mai</a:t>
            </a:r>
            <a:r>
              <a:rPr lang="zh-CN" altLang="en-US" sz="900" dirty="0">
                <a:latin typeface="华文宋体" panose="02010600040101010101" pitchFamily="2" charset="-122"/>
                <a:ea typeface="华文宋体" panose="02010600040101010101" pitchFamily="2" charset="-122"/>
                <a:cs typeface="GillSansNova-Light"/>
              </a:rPr>
              <a:t>自然保护区中的珍稀植物与动物。</a:t>
            </a:r>
          </a:p>
          <a:p>
            <a:pPr marL="34925" marR="27305" algn="ctr"/>
            <a:endParaRPr sz="900" dirty="0">
              <a:latin typeface="华文宋体" panose="02010600040101010101" pitchFamily="2" charset="-122"/>
              <a:ea typeface="华文宋体" panose="02010600040101010101" pitchFamily="2" charset="-122"/>
              <a:cs typeface="GillSansNova-Light"/>
            </a:endParaRPr>
          </a:p>
        </p:txBody>
      </p:sp>
      <p:sp>
        <p:nvSpPr>
          <p:cNvPr id="7" name="object 7"/>
          <p:cNvSpPr/>
          <p:nvPr/>
        </p:nvSpPr>
        <p:spPr>
          <a:xfrm>
            <a:off x="7139475" y="2217705"/>
            <a:ext cx="3192145" cy="3216275"/>
          </a:xfrm>
          <a:custGeom>
            <a:avLst/>
            <a:gdLst/>
            <a:ahLst/>
            <a:cxnLst/>
            <a:rect l="l" t="t" r="r" b="b"/>
            <a:pathLst>
              <a:path w="3192145" h="3216275">
                <a:moveTo>
                  <a:pt x="57198" y="59576"/>
                </a:moveTo>
                <a:lnTo>
                  <a:pt x="61769" y="68267"/>
                </a:lnTo>
                <a:lnTo>
                  <a:pt x="71450" y="80136"/>
                </a:lnTo>
                <a:lnTo>
                  <a:pt x="73177" y="81864"/>
                </a:lnTo>
                <a:lnTo>
                  <a:pt x="75996" y="81864"/>
                </a:lnTo>
                <a:lnTo>
                  <a:pt x="79463" y="78397"/>
                </a:lnTo>
                <a:lnTo>
                  <a:pt x="79463" y="75590"/>
                </a:lnTo>
                <a:lnTo>
                  <a:pt x="77736" y="73850"/>
                </a:lnTo>
                <a:lnTo>
                  <a:pt x="65884" y="64154"/>
                </a:lnTo>
                <a:lnTo>
                  <a:pt x="57198" y="59576"/>
                </a:lnTo>
                <a:close/>
              </a:path>
              <a:path w="3192145" h="3216275">
                <a:moveTo>
                  <a:pt x="57718" y="60566"/>
                </a:moveTo>
                <a:lnTo>
                  <a:pt x="24295" y="60566"/>
                </a:lnTo>
                <a:lnTo>
                  <a:pt x="37035" y="61788"/>
                </a:lnTo>
                <a:lnTo>
                  <a:pt x="49387" y="65455"/>
                </a:lnTo>
                <a:lnTo>
                  <a:pt x="60981" y="71571"/>
                </a:lnTo>
                <a:lnTo>
                  <a:pt x="71450" y="80136"/>
                </a:lnTo>
                <a:lnTo>
                  <a:pt x="61769" y="68267"/>
                </a:lnTo>
                <a:lnTo>
                  <a:pt x="57718" y="60566"/>
                </a:lnTo>
                <a:close/>
              </a:path>
              <a:path w="3192145" h="3216275">
                <a:moveTo>
                  <a:pt x="55905" y="507"/>
                </a:moveTo>
                <a:lnTo>
                  <a:pt x="53416" y="1816"/>
                </a:lnTo>
                <a:lnTo>
                  <a:pt x="50419" y="11480"/>
                </a:lnTo>
                <a:lnTo>
                  <a:pt x="49301" y="19062"/>
                </a:lnTo>
                <a:lnTo>
                  <a:pt x="49301" y="26644"/>
                </a:lnTo>
                <a:lnTo>
                  <a:pt x="50688" y="41085"/>
                </a:lnTo>
                <a:lnTo>
                  <a:pt x="54846" y="55105"/>
                </a:lnTo>
                <a:lnTo>
                  <a:pt x="57198" y="59576"/>
                </a:lnTo>
                <a:lnTo>
                  <a:pt x="65884" y="64154"/>
                </a:lnTo>
                <a:lnTo>
                  <a:pt x="77736" y="73850"/>
                </a:lnTo>
                <a:lnTo>
                  <a:pt x="69185" y="63375"/>
                </a:lnTo>
                <a:lnTo>
                  <a:pt x="63077" y="51766"/>
                </a:lnTo>
                <a:lnTo>
                  <a:pt x="59412" y="39397"/>
                </a:lnTo>
                <a:lnTo>
                  <a:pt x="58191" y="26644"/>
                </a:lnTo>
                <a:lnTo>
                  <a:pt x="58191" y="19938"/>
                </a:lnTo>
                <a:lnTo>
                  <a:pt x="59182" y="13246"/>
                </a:lnTo>
                <a:lnTo>
                  <a:pt x="61899" y="4444"/>
                </a:lnTo>
                <a:lnTo>
                  <a:pt x="60591" y="1955"/>
                </a:lnTo>
                <a:lnTo>
                  <a:pt x="55905" y="507"/>
                </a:lnTo>
                <a:close/>
              </a:path>
              <a:path w="3192145" h="3216275">
                <a:moveTo>
                  <a:pt x="24295" y="51676"/>
                </a:moveTo>
                <a:lnTo>
                  <a:pt x="17449" y="51676"/>
                </a:lnTo>
                <a:lnTo>
                  <a:pt x="10591" y="52603"/>
                </a:lnTo>
                <a:lnTo>
                  <a:pt x="1574" y="55105"/>
                </a:lnTo>
                <a:lnTo>
                  <a:pt x="190" y="57556"/>
                </a:lnTo>
                <a:lnTo>
                  <a:pt x="1511" y="62293"/>
                </a:lnTo>
                <a:lnTo>
                  <a:pt x="3962" y="63677"/>
                </a:lnTo>
                <a:lnTo>
                  <a:pt x="12192" y="61379"/>
                </a:lnTo>
                <a:lnTo>
                  <a:pt x="18249" y="60566"/>
                </a:lnTo>
                <a:lnTo>
                  <a:pt x="57718" y="60566"/>
                </a:lnTo>
                <a:lnTo>
                  <a:pt x="57198" y="59576"/>
                </a:lnTo>
                <a:lnTo>
                  <a:pt x="52735" y="57224"/>
                </a:lnTo>
                <a:lnTo>
                  <a:pt x="38726" y="53063"/>
                </a:lnTo>
                <a:lnTo>
                  <a:pt x="24295" y="51676"/>
                </a:lnTo>
                <a:close/>
              </a:path>
              <a:path w="3192145" h="3216275">
                <a:moveTo>
                  <a:pt x="3133102" y="57084"/>
                </a:moveTo>
                <a:lnTo>
                  <a:pt x="3124439" y="61650"/>
                </a:lnTo>
                <a:lnTo>
                  <a:pt x="3112579" y="71348"/>
                </a:lnTo>
                <a:lnTo>
                  <a:pt x="3110852" y="73075"/>
                </a:lnTo>
                <a:lnTo>
                  <a:pt x="3110852" y="75895"/>
                </a:lnTo>
                <a:lnTo>
                  <a:pt x="3114319" y="79362"/>
                </a:lnTo>
                <a:lnTo>
                  <a:pt x="3117138" y="79362"/>
                </a:lnTo>
                <a:lnTo>
                  <a:pt x="3118878" y="77622"/>
                </a:lnTo>
                <a:lnTo>
                  <a:pt x="3128563" y="65737"/>
                </a:lnTo>
                <a:lnTo>
                  <a:pt x="3133102" y="57084"/>
                </a:lnTo>
                <a:close/>
              </a:path>
              <a:path w="3192145" h="3216275">
                <a:moveTo>
                  <a:pt x="3173603" y="49174"/>
                </a:moveTo>
                <a:lnTo>
                  <a:pt x="3166033" y="49174"/>
                </a:lnTo>
                <a:lnTo>
                  <a:pt x="3151602" y="50556"/>
                </a:lnTo>
                <a:lnTo>
                  <a:pt x="3137592" y="54717"/>
                </a:lnTo>
                <a:lnTo>
                  <a:pt x="3133102" y="57084"/>
                </a:lnTo>
                <a:lnTo>
                  <a:pt x="3128563" y="65737"/>
                </a:lnTo>
                <a:lnTo>
                  <a:pt x="3118904" y="77591"/>
                </a:lnTo>
                <a:lnTo>
                  <a:pt x="3129336" y="69063"/>
                </a:lnTo>
                <a:lnTo>
                  <a:pt x="3140935" y="62952"/>
                </a:lnTo>
                <a:lnTo>
                  <a:pt x="3153291" y="59286"/>
                </a:lnTo>
                <a:lnTo>
                  <a:pt x="3166033" y="58064"/>
                </a:lnTo>
                <a:lnTo>
                  <a:pt x="3191419" y="58064"/>
                </a:lnTo>
                <a:lnTo>
                  <a:pt x="3192132" y="55778"/>
                </a:lnTo>
                <a:lnTo>
                  <a:pt x="3190824" y="53289"/>
                </a:lnTo>
                <a:lnTo>
                  <a:pt x="3181172" y="50291"/>
                </a:lnTo>
                <a:lnTo>
                  <a:pt x="3173603" y="49174"/>
                </a:lnTo>
                <a:close/>
              </a:path>
              <a:path w="3192145" h="3216275">
                <a:moveTo>
                  <a:pt x="3135134" y="0"/>
                </a:moveTo>
                <a:lnTo>
                  <a:pt x="3130410" y="1320"/>
                </a:lnTo>
                <a:lnTo>
                  <a:pt x="3129026" y="3771"/>
                </a:lnTo>
                <a:lnTo>
                  <a:pt x="3131299" y="11988"/>
                </a:lnTo>
                <a:lnTo>
                  <a:pt x="3132015" y="17208"/>
                </a:lnTo>
                <a:lnTo>
                  <a:pt x="3121135" y="60847"/>
                </a:lnTo>
                <a:lnTo>
                  <a:pt x="3112579" y="71348"/>
                </a:lnTo>
                <a:lnTo>
                  <a:pt x="3124439" y="61650"/>
                </a:lnTo>
                <a:lnTo>
                  <a:pt x="3133102" y="57084"/>
                </a:lnTo>
                <a:lnTo>
                  <a:pt x="3135480" y="52551"/>
                </a:lnTo>
                <a:lnTo>
                  <a:pt x="3139631" y="38505"/>
                </a:lnTo>
                <a:lnTo>
                  <a:pt x="3141014" y="24041"/>
                </a:lnTo>
                <a:lnTo>
                  <a:pt x="3141014" y="17208"/>
                </a:lnTo>
                <a:lnTo>
                  <a:pt x="3140087" y="10375"/>
                </a:lnTo>
                <a:lnTo>
                  <a:pt x="3137585" y="1384"/>
                </a:lnTo>
                <a:lnTo>
                  <a:pt x="3135134" y="0"/>
                </a:lnTo>
                <a:close/>
              </a:path>
              <a:path w="3192145" h="3216275">
                <a:moveTo>
                  <a:pt x="3191419" y="58064"/>
                </a:moveTo>
                <a:lnTo>
                  <a:pt x="3172726" y="58064"/>
                </a:lnTo>
                <a:lnTo>
                  <a:pt x="3179406" y="59054"/>
                </a:lnTo>
                <a:lnTo>
                  <a:pt x="3188182" y="61785"/>
                </a:lnTo>
                <a:lnTo>
                  <a:pt x="3190671" y="60464"/>
                </a:lnTo>
                <a:lnTo>
                  <a:pt x="3191419" y="58064"/>
                </a:lnTo>
                <a:close/>
              </a:path>
              <a:path w="3192145" h="3216275">
                <a:moveTo>
                  <a:pt x="3030232" y="36791"/>
                </a:moveTo>
                <a:lnTo>
                  <a:pt x="210756" y="36791"/>
                </a:lnTo>
                <a:lnTo>
                  <a:pt x="208775" y="38773"/>
                </a:lnTo>
                <a:lnTo>
                  <a:pt x="208775" y="43687"/>
                </a:lnTo>
                <a:lnTo>
                  <a:pt x="210756" y="45681"/>
                </a:lnTo>
                <a:lnTo>
                  <a:pt x="3030232" y="45681"/>
                </a:lnTo>
                <a:lnTo>
                  <a:pt x="3032213" y="43687"/>
                </a:lnTo>
                <a:lnTo>
                  <a:pt x="3032213" y="38773"/>
                </a:lnTo>
                <a:lnTo>
                  <a:pt x="3030232" y="36791"/>
                </a:lnTo>
                <a:close/>
              </a:path>
              <a:path w="3192145" h="3216275">
                <a:moveTo>
                  <a:pt x="67919" y="188658"/>
                </a:moveTo>
                <a:lnTo>
                  <a:pt x="63017" y="188658"/>
                </a:lnTo>
                <a:lnTo>
                  <a:pt x="61023" y="190639"/>
                </a:lnTo>
                <a:lnTo>
                  <a:pt x="61023" y="3023958"/>
                </a:lnTo>
                <a:lnTo>
                  <a:pt x="63017" y="3025952"/>
                </a:lnTo>
                <a:lnTo>
                  <a:pt x="67919" y="3025952"/>
                </a:lnTo>
                <a:lnTo>
                  <a:pt x="69913" y="3023958"/>
                </a:lnTo>
                <a:lnTo>
                  <a:pt x="69913" y="190639"/>
                </a:lnTo>
                <a:lnTo>
                  <a:pt x="67919" y="188658"/>
                </a:lnTo>
                <a:close/>
              </a:path>
              <a:path w="3192145" h="3216275">
                <a:moveTo>
                  <a:pt x="3131578" y="187718"/>
                </a:moveTo>
                <a:lnTo>
                  <a:pt x="3126663" y="187718"/>
                </a:lnTo>
                <a:lnTo>
                  <a:pt x="3124669" y="189712"/>
                </a:lnTo>
                <a:lnTo>
                  <a:pt x="3124669" y="3023019"/>
                </a:lnTo>
                <a:lnTo>
                  <a:pt x="3126663" y="3025013"/>
                </a:lnTo>
                <a:lnTo>
                  <a:pt x="3131578" y="3025013"/>
                </a:lnTo>
                <a:lnTo>
                  <a:pt x="3133559" y="3023019"/>
                </a:lnTo>
                <a:lnTo>
                  <a:pt x="3133559" y="189712"/>
                </a:lnTo>
                <a:lnTo>
                  <a:pt x="3131578" y="187718"/>
                </a:lnTo>
                <a:close/>
              </a:path>
              <a:path w="3192145" h="3216275">
                <a:moveTo>
                  <a:pt x="3114395" y="3142056"/>
                </a:moveTo>
                <a:lnTo>
                  <a:pt x="3122944" y="3152542"/>
                </a:lnTo>
                <a:lnTo>
                  <a:pt x="3129066" y="3164217"/>
                </a:lnTo>
                <a:lnTo>
                  <a:pt x="3132710" y="3176553"/>
                </a:lnTo>
                <a:lnTo>
                  <a:pt x="3133928" y="3189325"/>
                </a:lnTo>
                <a:lnTo>
                  <a:pt x="3133928" y="3195993"/>
                </a:lnTo>
                <a:lnTo>
                  <a:pt x="3132937" y="3202673"/>
                </a:lnTo>
                <a:lnTo>
                  <a:pt x="3130219" y="3211461"/>
                </a:lnTo>
                <a:lnTo>
                  <a:pt x="3131540" y="3213950"/>
                </a:lnTo>
                <a:lnTo>
                  <a:pt x="3136226" y="3215398"/>
                </a:lnTo>
                <a:lnTo>
                  <a:pt x="3138716" y="3214077"/>
                </a:lnTo>
                <a:lnTo>
                  <a:pt x="3141687" y="3204451"/>
                </a:lnTo>
                <a:lnTo>
                  <a:pt x="3142818" y="3196882"/>
                </a:lnTo>
                <a:lnTo>
                  <a:pt x="3142818" y="3189325"/>
                </a:lnTo>
                <a:lnTo>
                  <a:pt x="3141440" y="3174865"/>
                </a:lnTo>
                <a:lnTo>
                  <a:pt x="3137268" y="3160788"/>
                </a:lnTo>
                <a:lnTo>
                  <a:pt x="3134920" y="3156318"/>
                </a:lnTo>
                <a:lnTo>
                  <a:pt x="3126250" y="3151751"/>
                </a:lnTo>
                <a:lnTo>
                  <a:pt x="3114395" y="3142056"/>
                </a:lnTo>
                <a:close/>
              </a:path>
              <a:path w="3192145" h="3216275">
                <a:moveTo>
                  <a:pt x="3120682" y="3135769"/>
                </a:moveTo>
                <a:lnTo>
                  <a:pt x="3130368" y="3147650"/>
                </a:lnTo>
                <a:lnTo>
                  <a:pt x="3134920" y="3156318"/>
                </a:lnTo>
                <a:lnTo>
                  <a:pt x="3139405" y="3158680"/>
                </a:lnTo>
                <a:lnTo>
                  <a:pt x="3153421" y="3162837"/>
                </a:lnTo>
                <a:lnTo>
                  <a:pt x="3167862" y="3164217"/>
                </a:lnTo>
                <a:lnTo>
                  <a:pt x="3174707" y="3164217"/>
                </a:lnTo>
                <a:lnTo>
                  <a:pt x="3181553" y="3163290"/>
                </a:lnTo>
                <a:lnTo>
                  <a:pt x="3190557" y="3160788"/>
                </a:lnTo>
                <a:lnTo>
                  <a:pt x="3191941" y="3158337"/>
                </a:lnTo>
                <a:lnTo>
                  <a:pt x="3191100" y="3155327"/>
                </a:lnTo>
                <a:lnTo>
                  <a:pt x="3167862" y="3155327"/>
                </a:lnTo>
                <a:lnTo>
                  <a:pt x="3155111" y="3154107"/>
                </a:lnTo>
                <a:lnTo>
                  <a:pt x="3142748" y="3150444"/>
                </a:lnTo>
                <a:lnTo>
                  <a:pt x="3131147" y="3144333"/>
                </a:lnTo>
                <a:lnTo>
                  <a:pt x="3120682" y="3135769"/>
                </a:lnTo>
                <a:close/>
              </a:path>
              <a:path w="3192145" h="3216275">
                <a:moveTo>
                  <a:pt x="3118942" y="3134029"/>
                </a:moveTo>
                <a:lnTo>
                  <a:pt x="3116122" y="3134029"/>
                </a:lnTo>
                <a:lnTo>
                  <a:pt x="3112655" y="3137496"/>
                </a:lnTo>
                <a:lnTo>
                  <a:pt x="3112655" y="3140316"/>
                </a:lnTo>
                <a:lnTo>
                  <a:pt x="3114395" y="3142056"/>
                </a:lnTo>
                <a:lnTo>
                  <a:pt x="3126250" y="3151751"/>
                </a:lnTo>
                <a:lnTo>
                  <a:pt x="3134920" y="3156318"/>
                </a:lnTo>
                <a:lnTo>
                  <a:pt x="3130368" y="3147650"/>
                </a:lnTo>
                <a:lnTo>
                  <a:pt x="3120682" y="3135769"/>
                </a:lnTo>
                <a:lnTo>
                  <a:pt x="3118942" y="3134029"/>
                </a:lnTo>
                <a:close/>
              </a:path>
              <a:path w="3192145" h="3216275">
                <a:moveTo>
                  <a:pt x="3188169" y="3152228"/>
                </a:moveTo>
                <a:lnTo>
                  <a:pt x="3179940" y="3154514"/>
                </a:lnTo>
                <a:lnTo>
                  <a:pt x="3173907" y="3155327"/>
                </a:lnTo>
                <a:lnTo>
                  <a:pt x="3191100" y="3155327"/>
                </a:lnTo>
                <a:lnTo>
                  <a:pt x="3190621" y="3153613"/>
                </a:lnTo>
                <a:lnTo>
                  <a:pt x="3188169" y="3152228"/>
                </a:lnTo>
                <a:close/>
              </a:path>
              <a:path w="3192145" h="3216275">
                <a:moveTo>
                  <a:pt x="79540" y="3144558"/>
                </a:moveTo>
                <a:lnTo>
                  <a:pt x="67697" y="3154248"/>
                </a:lnTo>
                <a:lnTo>
                  <a:pt x="59021" y="3158824"/>
                </a:lnTo>
                <a:lnTo>
                  <a:pt x="56626" y="3163398"/>
                </a:lnTo>
                <a:lnTo>
                  <a:pt x="52483" y="3177469"/>
                </a:lnTo>
                <a:lnTo>
                  <a:pt x="51104" y="3191954"/>
                </a:lnTo>
                <a:lnTo>
                  <a:pt x="51104" y="3198761"/>
                </a:lnTo>
                <a:lnTo>
                  <a:pt x="52044" y="3205556"/>
                </a:lnTo>
                <a:lnTo>
                  <a:pt x="54533" y="3214509"/>
                </a:lnTo>
                <a:lnTo>
                  <a:pt x="56984" y="3215894"/>
                </a:lnTo>
                <a:lnTo>
                  <a:pt x="61709" y="3214585"/>
                </a:lnTo>
                <a:lnTo>
                  <a:pt x="63093" y="3212134"/>
                </a:lnTo>
                <a:lnTo>
                  <a:pt x="60820" y="3203943"/>
                </a:lnTo>
                <a:lnTo>
                  <a:pt x="60106" y="3198761"/>
                </a:lnTo>
                <a:lnTo>
                  <a:pt x="59994" y="3191954"/>
                </a:lnTo>
                <a:lnTo>
                  <a:pt x="61216" y="3179144"/>
                </a:lnTo>
                <a:lnTo>
                  <a:pt x="64871" y="3166722"/>
                </a:lnTo>
                <a:lnTo>
                  <a:pt x="70974" y="3155067"/>
                </a:lnTo>
                <a:lnTo>
                  <a:pt x="79540" y="3144558"/>
                </a:lnTo>
                <a:close/>
              </a:path>
              <a:path w="3192145" h="3216275">
                <a:moveTo>
                  <a:pt x="3937" y="3154121"/>
                </a:moveTo>
                <a:lnTo>
                  <a:pt x="1447" y="3155429"/>
                </a:lnTo>
                <a:lnTo>
                  <a:pt x="0" y="3160128"/>
                </a:lnTo>
                <a:lnTo>
                  <a:pt x="1308" y="3162617"/>
                </a:lnTo>
                <a:lnTo>
                  <a:pt x="10972" y="3165602"/>
                </a:lnTo>
                <a:lnTo>
                  <a:pt x="18554" y="3166732"/>
                </a:lnTo>
                <a:lnTo>
                  <a:pt x="26235" y="3166722"/>
                </a:lnTo>
                <a:lnTo>
                  <a:pt x="40558" y="3165342"/>
                </a:lnTo>
                <a:lnTo>
                  <a:pt x="54557" y="3161179"/>
                </a:lnTo>
                <a:lnTo>
                  <a:pt x="59021" y="3158824"/>
                </a:lnTo>
                <a:lnTo>
                  <a:pt x="59535" y="3157842"/>
                </a:lnTo>
                <a:lnTo>
                  <a:pt x="19431" y="3157842"/>
                </a:lnTo>
                <a:lnTo>
                  <a:pt x="12738" y="3156851"/>
                </a:lnTo>
                <a:lnTo>
                  <a:pt x="3937" y="3154121"/>
                </a:lnTo>
                <a:close/>
              </a:path>
              <a:path w="3192145" h="3216275">
                <a:moveTo>
                  <a:pt x="77800" y="3136531"/>
                </a:moveTo>
                <a:lnTo>
                  <a:pt x="74980" y="3136531"/>
                </a:lnTo>
                <a:lnTo>
                  <a:pt x="73253" y="3138271"/>
                </a:lnTo>
                <a:lnTo>
                  <a:pt x="63545" y="3150184"/>
                </a:lnTo>
                <a:lnTo>
                  <a:pt x="59021" y="3158824"/>
                </a:lnTo>
                <a:lnTo>
                  <a:pt x="67697" y="3154248"/>
                </a:lnTo>
                <a:lnTo>
                  <a:pt x="79540" y="3144558"/>
                </a:lnTo>
                <a:lnTo>
                  <a:pt x="81267" y="3142818"/>
                </a:lnTo>
                <a:lnTo>
                  <a:pt x="81254" y="3139998"/>
                </a:lnTo>
                <a:lnTo>
                  <a:pt x="77800" y="3136531"/>
                </a:lnTo>
                <a:close/>
              </a:path>
              <a:path w="3192145" h="3216275">
                <a:moveTo>
                  <a:pt x="73253" y="3138271"/>
                </a:moveTo>
                <a:lnTo>
                  <a:pt x="62794" y="3146830"/>
                </a:lnTo>
                <a:lnTo>
                  <a:pt x="51209" y="3152943"/>
                </a:lnTo>
                <a:lnTo>
                  <a:pt x="38867" y="3156613"/>
                </a:lnTo>
                <a:lnTo>
                  <a:pt x="26136" y="3157842"/>
                </a:lnTo>
                <a:lnTo>
                  <a:pt x="59535" y="3157842"/>
                </a:lnTo>
                <a:lnTo>
                  <a:pt x="63545" y="3150184"/>
                </a:lnTo>
                <a:lnTo>
                  <a:pt x="73253" y="3138271"/>
                </a:lnTo>
                <a:close/>
              </a:path>
              <a:path w="3192145" h="3216275">
                <a:moveTo>
                  <a:pt x="77800" y="3136531"/>
                </a:moveTo>
                <a:lnTo>
                  <a:pt x="81254" y="3139998"/>
                </a:lnTo>
                <a:lnTo>
                  <a:pt x="81267" y="3142818"/>
                </a:lnTo>
                <a:lnTo>
                  <a:pt x="79540" y="3144558"/>
                </a:lnTo>
                <a:lnTo>
                  <a:pt x="81280" y="3142818"/>
                </a:lnTo>
                <a:lnTo>
                  <a:pt x="81267" y="3139998"/>
                </a:lnTo>
                <a:lnTo>
                  <a:pt x="77800" y="3136531"/>
                </a:lnTo>
                <a:close/>
              </a:path>
              <a:path w="3192145" h="3216275">
                <a:moveTo>
                  <a:pt x="3031045" y="3171736"/>
                </a:moveTo>
                <a:lnTo>
                  <a:pt x="211582" y="3171736"/>
                </a:lnTo>
                <a:lnTo>
                  <a:pt x="209588" y="3173729"/>
                </a:lnTo>
                <a:lnTo>
                  <a:pt x="209588" y="3178644"/>
                </a:lnTo>
                <a:lnTo>
                  <a:pt x="211582" y="3180626"/>
                </a:lnTo>
                <a:lnTo>
                  <a:pt x="3031045" y="3180626"/>
                </a:lnTo>
                <a:lnTo>
                  <a:pt x="3033039" y="3178644"/>
                </a:lnTo>
                <a:lnTo>
                  <a:pt x="3033039" y="3173729"/>
                </a:lnTo>
                <a:lnTo>
                  <a:pt x="3031045" y="3171736"/>
                </a:lnTo>
                <a:close/>
              </a:path>
            </a:pathLst>
          </a:custGeom>
          <a:solidFill>
            <a:srgbClr val="C1A175"/>
          </a:solidFill>
        </p:spPr>
        <p:txBody>
          <a:bodyPr wrap="square" lIns="0" tIns="0" rIns="0" bIns="0" rtlCol="0"/>
          <a:lstStyle/>
          <a:p>
            <a:endParaRPr/>
          </a:p>
        </p:txBody>
      </p:sp>
      <p:sp>
        <p:nvSpPr>
          <p:cNvPr id="8" name="object 8"/>
          <p:cNvSpPr/>
          <p:nvPr/>
        </p:nvSpPr>
        <p:spPr>
          <a:xfrm>
            <a:off x="3749962" y="2217661"/>
            <a:ext cx="3192145" cy="102235"/>
          </a:xfrm>
          <a:custGeom>
            <a:avLst/>
            <a:gdLst/>
            <a:ahLst/>
            <a:cxnLst/>
            <a:rect l="l" t="t" r="r" b="b"/>
            <a:pathLst>
              <a:path w="3192145" h="102235">
                <a:moveTo>
                  <a:pt x="579749" y="49699"/>
                </a:moveTo>
                <a:lnTo>
                  <a:pt x="578738" y="50133"/>
                </a:lnTo>
                <a:lnTo>
                  <a:pt x="556097" y="53222"/>
                </a:lnTo>
                <a:lnTo>
                  <a:pt x="555764" y="53555"/>
                </a:lnTo>
                <a:lnTo>
                  <a:pt x="553656" y="53555"/>
                </a:lnTo>
                <a:lnTo>
                  <a:pt x="577284" y="56867"/>
                </a:lnTo>
                <a:lnTo>
                  <a:pt x="598368" y="66187"/>
                </a:lnTo>
                <a:lnTo>
                  <a:pt x="615987" y="80596"/>
                </a:lnTo>
                <a:lnTo>
                  <a:pt x="629221" y="99174"/>
                </a:lnTo>
                <a:lnTo>
                  <a:pt x="630199" y="101028"/>
                </a:lnTo>
                <a:lnTo>
                  <a:pt x="632498" y="101739"/>
                </a:lnTo>
                <a:lnTo>
                  <a:pt x="636231" y="99783"/>
                </a:lnTo>
                <a:lnTo>
                  <a:pt x="636943" y="97485"/>
                </a:lnTo>
                <a:lnTo>
                  <a:pt x="635965" y="95618"/>
                </a:lnTo>
                <a:lnTo>
                  <a:pt x="621557" y="75387"/>
                </a:lnTo>
                <a:lnTo>
                  <a:pt x="602364" y="59694"/>
                </a:lnTo>
                <a:lnTo>
                  <a:pt x="588473" y="53555"/>
                </a:lnTo>
                <a:lnTo>
                  <a:pt x="555764" y="53555"/>
                </a:lnTo>
                <a:lnTo>
                  <a:pt x="556097" y="53222"/>
                </a:lnTo>
                <a:lnTo>
                  <a:pt x="587720" y="53222"/>
                </a:lnTo>
                <a:lnTo>
                  <a:pt x="579749" y="49699"/>
                </a:lnTo>
                <a:close/>
              </a:path>
              <a:path w="3192145" h="102235">
                <a:moveTo>
                  <a:pt x="551548" y="45935"/>
                </a:moveTo>
                <a:lnTo>
                  <a:pt x="1701" y="45935"/>
                </a:lnTo>
                <a:lnTo>
                  <a:pt x="0" y="47637"/>
                </a:lnTo>
                <a:lnTo>
                  <a:pt x="0" y="51854"/>
                </a:lnTo>
                <a:lnTo>
                  <a:pt x="1701" y="53555"/>
                </a:lnTo>
                <a:lnTo>
                  <a:pt x="551548" y="53555"/>
                </a:lnTo>
                <a:lnTo>
                  <a:pt x="549846" y="51854"/>
                </a:lnTo>
                <a:lnTo>
                  <a:pt x="549846" y="47637"/>
                </a:lnTo>
                <a:lnTo>
                  <a:pt x="551548" y="45935"/>
                </a:lnTo>
                <a:close/>
              </a:path>
              <a:path w="3192145" h="102235">
                <a:moveTo>
                  <a:pt x="553656" y="45935"/>
                </a:moveTo>
                <a:lnTo>
                  <a:pt x="551548" y="45935"/>
                </a:lnTo>
                <a:lnTo>
                  <a:pt x="549846" y="47637"/>
                </a:lnTo>
                <a:lnTo>
                  <a:pt x="549846" y="51854"/>
                </a:lnTo>
                <a:lnTo>
                  <a:pt x="551548" y="53555"/>
                </a:lnTo>
                <a:lnTo>
                  <a:pt x="553656" y="53555"/>
                </a:lnTo>
                <a:lnTo>
                  <a:pt x="556097" y="53222"/>
                </a:lnTo>
                <a:lnTo>
                  <a:pt x="557466" y="51854"/>
                </a:lnTo>
                <a:lnTo>
                  <a:pt x="557466" y="47637"/>
                </a:lnTo>
                <a:lnTo>
                  <a:pt x="556108" y="46279"/>
                </a:lnTo>
                <a:lnTo>
                  <a:pt x="553656" y="45935"/>
                </a:lnTo>
                <a:close/>
              </a:path>
              <a:path w="3192145" h="102235">
                <a:moveTo>
                  <a:pt x="556108" y="46279"/>
                </a:moveTo>
                <a:lnTo>
                  <a:pt x="557466" y="47637"/>
                </a:lnTo>
                <a:lnTo>
                  <a:pt x="557466" y="51854"/>
                </a:lnTo>
                <a:lnTo>
                  <a:pt x="556097" y="53222"/>
                </a:lnTo>
                <a:lnTo>
                  <a:pt x="578738" y="50133"/>
                </a:lnTo>
                <a:lnTo>
                  <a:pt x="579749" y="49699"/>
                </a:lnTo>
                <a:lnTo>
                  <a:pt x="579393" y="49542"/>
                </a:lnTo>
                <a:lnTo>
                  <a:pt x="556108" y="46279"/>
                </a:lnTo>
                <a:close/>
              </a:path>
              <a:path w="3192145" h="102235">
                <a:moveTo>
                  <a:pt x="588521" y="45935"/>
                </a:moveTo>
                <a:lnTo>
                  <a:pt x="555764" y="45935"/>
                </a:lnTo>
                <a:lnTo>
                  <a:pt x="556108" y="46279"/>
                </a:lnTo>
                <a:lnTo>
                  <a:pt x="579393" y="49542"/>
                </a:lnTo>
                <a:lnTo>
                  <a:pt x="579749" y="49699"/>
                </a:lnTo>
                <a:lnTo>
                  <a:pt x="588521" y="45935"/>
                </a:lnTo>
                <a:close/>
              </a:path>
              <a:path w="3192145" h="102235">
                <a:moveTo>
                  <a:pt x="631405" y="0"/>
                </a:moveTo>
                <a:lnTo>
                  <a:pt x="629081" y="647"/>
                </a:lnTo>
                <a:lnTo>
                  <a:pt x="628040" y="2476"/>
                </a:lnTo>
                <a:lnTo>
                  <a:pt x="614723" y="20213"/>
                </a:lnTo>
                <a:lnTo>
                  <a:pt x="597320" y="33935"/>
                </a:lnTo>
                <a:lnTo>
                  <a:pt x="576682" y="42794"/>
                </a:lnTo>
                <a:lnTo>
                  <a:pt x="553656" y="45935"/>
                </a:lnTo>
                <a:lnTo>
                  <a:pt x="556108" y="46279"/>
                </a:lnTo>
                <a:lnTo>
                  <a:pt x="555764" y="45935"/>
                </a:lnTo>
                <a:lnTo>
                  <a:pt x="588521" y="45935"/>
                </a:lnTo>
                <a:lnTo>
                  <a:pt x="601222" y="40486"/>
                </a:lnTo>
                <a:lnTo>
                  <a:pt x="620180" y="25539"/>
                </a:lnTo>
                <a:lnTo>
                  <a:pt x="634682" y="6223"/>
                </a:lnTo>
                <a:lnTo>
                  <a:pt x="635711" y="4394"/>
                </a:lnTo>
                <a:lnTo>
                  <a:pt x="635063" y="2070"/>
                </a:lnTo>
                <a:lnTo>
                  <a:pt x="631405" y="0"/>
                </a:lnTo>
                <a:close/>
              </a:path>
              <a:path w="3192145" h="102235">
                <a:moveTo>
                  <a:pt x="2612380" y="52047"/>
                </a:moveTo>
                <a:lnTo>
                  <a:pt x="2590898" y="61264"/>
                </a:lnTo>
                <a:lnTo>
                  <a:pt x="2571944" y="76207"/>
                </a:lnTo>
                <a:lnTo>
                  <a:pt x="2557449" y="95516"/>
                </a:lnTo>
                <a:lnTo>
                  <a:pt x="2556408" y="97358"/>
                </a:lnTo>
                <a:lnTo>
                  <a:pt x="2557056" y="99682"/>
                </a:lnTo>
                <a:lnTo>
                  <a:pt x="2560726" y="101752"/>
                </a:lnTo>
                <a:lnTo>
                  <a:pt x="2563050" y="101104"/>
                </a:lnTo>
                <a:lnTo>
                  <a:pt x="2564079" y="99263"/>
                </a:lnTo>
                <a:lnTo>
                  <a:pt x="2577396" y="81526"/>
                </a:lnTo>
                <a:lnTo>
                  <a:pt x="2594798" y="67805"/>
                </a:lnTo>
                <a:lnTo>
                  <a:pt x="2615437" y="58951"/>
                </a:lnTo>
                <a:lnTo>
                  <a:pt x="2638463" y="55816"/>
                </a:lnTo>
                <a:lnTo>
                  <a:pt x="2636367" y="55816"/>
                </a:lnTo>
                <a:lnTo>
                  <a:pt x="2636025" y="55473"/>
                </a:lnTo>
                <a:lnTo>
                  <a:pt x="2612725" y="52200"/>
                </a:lnTo>
                <a:lnTo>
                  <a:pt x="2612380" y="52047"/>
                </a:lnTo>
                <a:close/>
              </a:path>
              <a:path w="3192145" h="102235">
                <a:moveTo>
                  <a:pt x="2636025" y="55473"/>
                </a:moveTo>
                <a:lnTo>
                  <a:pt x="2636367" y="55816"/>
                </a:lnTo>
                <a:lnTo>
                  <a:pt x="2638463" y="55816"/>
                </a:lnTo>
                <a:lnTo>
                  <a:pt x="2636025" y="55473"/>
                </a:lnTo>
                <a:close/>
              </a:path>
              <a:path w="3192145" h="102235">
                <a:moveTo>
                  <a:pt x="2640571" y="48196"/>
                </a:moveTo>
                <a:lnTo>
                  <a:pt x="2638463" y="48196"/>
                </a:lnTo>
                <a:lnTo>
                  <a:pt x="2636033" y="48527"/>
                </a:lnTo>
                <a:lnTo>
                  <a:pt x="2634653" y="49898"/>
                </a:lnTo>
                <a:lnTo>
                  <a:pt x="2634653" y="54102"/>
                </a:lnTo>
                <a:lnTo>
                  <a:pt x="2636025" y="55473"/>
                </a:lnTo>
                <a:lnTo>
                  <a:pt x="2638463" y="55816"/>
                </a:lnTo>
                <a:lnTo>
                  <a:pt x="2640571" y="55816"/>
                </a:lnTo>
                <a:lnTo>
                  <a:pt x="2642273" y="54102"/>
                </a:lnTo>
                <a:lnTo>
                  <a:pt x="2642273" y="49898"/>
                </a:lnTo>
                <a:lnTo>
                  <a:pt x="2640571" y="48196"/>
                </a:lnTo>
                <a:close/>
              </a:path>
              <a:path w="3192145" h="102235">
                <a:moveTo>
                  <a:pt x="3190417" y="48196"/>
                </a:moveTo>
                <a:lnTo>
                  <a:pt x="2640571" y="48196"/>
                </a:lnTo>
                <a:lnTo>
                  <a:pt x="2642273" y="49898"/>
                </a:lnTo>
                <a:lnTo>
                  <a:pt x="2642273" y="54102"/>
                </a:lnTo>
                <a:lnTo>
                  <a:pt x="2640571" y="55816"/>
                </a:lnTo>
                <a:lnTo>
                  <a:pt x="3190417" y="55816"/>
                </a:lnTo>
                <a:lnTo>
                  <a:pt x="3192132" y="54102"/>
                </a:lnTo>
                <a:lnTo>
                  <a:pt x="3192132" y="49898"/>
                </a:lnTo>
                <a:lnTo>
                  <a:pt x="3190417" y="48196"/>
                </a:lnTo>
                <a:close/>
              </a:path>
              <a:path w="3192145" h="102235">
                <a:moveTo>
                  <a:pt x="2636033" y="48527"/>
                </a:moveTo>
                <a:lnTo>
                  <a:pt x="2613381" y="51618"/>
                </a:lnTo>
                <a:lnTo>
                  <a:pt x="2612380" y="52047"/>
                </a:lnTo>
                <a:lnTo>
                  <a:pt x="2612725" y="52200"/>
                </a:lnTo>
                <a:lnTo>
                  <a:pt x="2636025" y="55473"/>
                </a:lnTo>
                <a:lnTo>
                  <a:pt x="2634653" y="54102"/>
                </a:lnTo>
                <a:lnTo>
                  <a:pt x="2634653" y="49898"/>
                </a:lnTo>
                <a:lnTo>
                  <a:pt x="2636033" y="48527"/>
                </a:lnTo>
                <a:close/>
              </a:path>
              <a:path w="3192145" h="102235">
                <a:moveTo>
                  <a:pt x="2559621" y="0"/>
                </a:moveTo>
                <a:lnTo>
                  <a:pt x="2555900" y="1968"/>
                </a:lnTo>
                <a:lnTo>
                  <a:pt x="2555189" y="4267"/>
                </a:lnTo>
                <a:lnTo>
                  <a:pt x="2556167" y="6134"/>
                </a:lnTo>
                <a:lnTo>
                  <a:pt x="2570567" y="26352"/>
                </a:lnTo>
                <a:lnTo>
                  <a:pt x="2589757" y="42043"/>
                </a:lnTo>
                <a:lnTo>
                  <a:pt x="2612380" y="52047"/>
                </a:lnTo>
                <a:lnTo>
                  <a:pt x="2613381" y="51618"/>
                </a:lnTo>
                <a:lnTo>
                  <a:pt x="2636033" y="48527"/>
                </a:lnTo>
                <a:lnTo>
                  <a:pt x="2636367" y="48196"/>
                </a:lnTo>
                <a:lnTo>
                  <a:pt x="2638463" y="48196"/>
                </a:lnTo>
                <a:lnTo>
                  <a:pt x="2614835" y="44881"/>
                </a:lnTo>
                <a:lnTo>
                  <a:pt x="2593752" y="35555"/>
                </a:lnTo>
                <a:lnTo>
                  <a:pt x="2576137" y="21144"/>
                </a:lnTo>
                <a:lnTo>
                  <a:pt x="2562910" y="2578"/>
                </a:lnTo>
                <a:lnTo>
                  <a:pt x="2561920" y="711"/>
                </a:lnTo>
                <a:lnTo>
                  <a:pt x="2559621" y="0"/>
                </a:lnTo>
                <a:close/>
              </a:path>
              <a:path w="3192145" h="102235">
                <a:moveTo>
                  <a:pt x="2638463" y="48196"/>
                </a:moveTo>
                <a:lnTo>
                  <a:pt x="2636367" y="48196"/>
                </a:lnTo>
                <a:lnTo>
                  <a:pt x="2636033" y="48527"/>
                </a:lnTo>
                <a:lnTo>
                  <a:pt x="2638463" y="48196"/>
                </a:lnTo>
                <a:close/>
              </a:path>
            </a:pathLst>
          </a:custGeom>
          <a:solidFill>
            <a:srgbClr val="002934"/>
          </a:solidFill>
        </p:spPr>
        <p:txBody>
          <a:bodyPr wrap="square" lIns="0" tIns="0" rIns="0" bIns="0" rtlCol="0"/>
          <a:lstStyle/>
          <a:p>
            <a:endParaRPr/>
          </a:p>
        </p:txBody>
      </p:sp>
      <p:sp>
        <p:nvSpPr>
          <p:cNvPr id="9" name="object 9"/>
          <p:cNvSpPr txBox="1"/>
          <p:nvPr/>
        </p:nvSpPr>
        <p:spPr>
          <a:xfrm>
            <a:off x="7691466" y="2263162"/>
            <a:ext cx="2088514" cy="1040670"/>
          </a:xfrm>
          <a:prstGeom prst="rect">
            <a:avLst/>
          </a:prstGeom>
        </p:spPr>
        <p:txBody>
          <a:bodyPr vert="horz" wrap="square" lIns="0" tIns="98425" rIns="0" bIns="0" rtlCol="0">
            <a:spAutoFit/>
          </a:bodyPr>
          <a:lstStyle/>
          <a:p>
            <a:pPr algn="ctr">
              <a:lnSpc>
                <a:spcPct val="100000"/>
              </a:lnSpc>
              <a:spcBef>
                <a:spcPts val="775"/>
              </a:spcBef>
            </a:pPr>
            <a:r>
              <a:rPr lang="zh-CN" altLang="en-US" sz="1200" spc="-30" dirty="0">
                <a:solidFill>
                  <a:srgbClr val="C1A175"/>
                </a:solidFill>
                <a:latin typeface="GillSansNova-Medium"/>
                <a:cs typeface="GillSansNova-Medium"/>
              </a:rPr>
              <a:t>联系方式</a:t>
            </a:r>
            <a:endParaRPr sz="1200" dirty="0">
              <a:latin typeface="GillSansNova-Medium"/>
              <a:cs typeface="GillSansNova-Medium"/>
            </a:endParaRPr>
          </a:p>
          <a:p>
            <a:pPr algn="ctr">
              <a:lnSpc>
                <a:spcPct val="100000"/>
              </a:lnSpc>
              <a:spcBef>
                <a:spcPts val="505"/>
              </a:spcBef>
            </a:pPr>
            <a:r>
              <a:rPr lang="zh-CN" altLang="en-US" sz="900" dirty="0">
                <a:solidFill>
                  <a:srgbClr val="305762"/>
                </a:solidFill>
                <a:latin typeface="GillSansNova-Medium"/>
                <a:cs typeface="GillSansNova-Medium"/>
              </a:rPr>
              <a:t>康斯丹塞舌尔蕾沐莉亚酒店</a:t>
            </a:r>
          </a:p>
          <a:p>
            <a:pPr marL="12700" marR="5080" algn="ctr">
              <a:lnSpc>
                <a:spcPct val="100000"/>
              </a:lnSpc>
            </a:pPr>
            <a:r>
              <a:rPr sz="900" dirty="0" err="1">
                <a:solidFill>
                  <a:srgbClr val="305762"/>
                </a:solidFill>
                <a:latin typeface="GillSansNova-Light"/>
                <a:cs typeface="GillSansNova-Light"/>
              </a:rPr>
              <a:t>Anse</a:t>
            </a:r>
            <a:r>
              <a:rPr sz="900" dirty="0">
                <a:solidFill>
                  <a:srgbClr val="305762"/>
                </a:solidFill>
                <a:latin typeface="GillSansNova-Light"/>
                <a:cs typeface="GillSansNova-Light"/>
              </a:rPr>
              <a:t> </a:t>
            </a:r>
            <a:r>
              <a:rPr sz="900" spc="-5" dirty="0">
                <a:solidFill>
                  <a:srgbClr val="305762"/>
                </a:solidFill>
                <a:latin typeface="GillSansNova-Light"/>
                <a:cs typeface="GillSansNova-Light"/>
              </a:rPr>
              <a:t>Kerlan, </a:t>
            </a:r>
            <a:r>
              <a:rPr sz="900" dirty="0">
                <a:solidFill>
                  <a:srgbClr val="305762"/>
                </a:solidFill>
                <a:latin typeface="GillSansNova-Light"/>
                <a:cs typeface="GillSansNova-Light"/>
              </a:rPr>
              <a:t>Praslin, </a:t>
            </a:r>
            <a:r>
              <a:rPr sz="900" spc="-5" dirty="0">
                <a:solidFill>
                  <a:srgbClr val="305762"/>
                </a:solidFill>
                <a:latin typeface="GillSansNova-Light"/>
                <a:cs typeface="GillSansNova-Light"/>
              </a:rPr>
              <a:t>Seychelles </a:t>
            </a:r>
            <a:r>
              <a:rPr sz="900" dirty="0">
                <a:solidFill>
                  <a:srgbClr val="305762"/>
                </a:solidFill>
                <a:latin typeface="GillSansNova-Light"/>
                <a:cs typeface="GillSansNova-Light"/>
              </a:rPr>
              <a:t>– Indian</a:t>
            </a:r>
            <a:r>
              <a:rPr sz="900" spc="-50" dirty="0">
                <a:solidFill>
                  <a:srgbClr val="305762"/>
                </a:solidFill>
                <a:latin typeface="GillSansNova-Light"/>
                <a:cs typeface="GillSansNova-Light"/>
              </a:rPr>
              <a:t> </a:t>
            </a:r>
            <a:r>
              <a:rPr sz="900" dirty="0">
                <a:solidFill>
                  <a:srgbClr val="305762"/>
                </a:solidFill>
                <a:latin typeface="GillSansNova-Light"/>
                <a:cs typeface="GillSansNova-Light"/>
              </a:rPr>
              <a:t>Ocean  </a:t>
            </a:r>
            <a:r>
              <a:rPr lang="zh-CN" altLang="en-US" sz="900" dirty="0">
                <a:solidFill>
                  <a:srgbClr val="305762"/>
                </a:solidFill>
                <a:latin typeface="GillSansNova-Light"/>
                <a:cs typeface="GillSansNova-Light"/>
              </a:rPr>
              <a:t>电话： </a:t>
            </a:r>
            <a:r>
              <a:rPr sz="900" dirty="0">
                <a:solidFill>
                  <a:srgbClr val="305762"/>
                </a:solidFill>
                <a:latin typeface="GillSansNova-Light"/>
                <a:cs typeface="GillSansNova-Light"/>
              </a:rPr>
              <a:t>(248) 428</a:t>
            </a:r>
            <a:r>
              <a:rPr sz="900" spc="-95" dirty="0">
                <a:solidFill>
                  <a:srgbClr val="305762"/>
                </a:solidFill>
                <a:latin typeface="GillSansNova-Light"/>
                <a:cs typeface="GillSansNova-Light"/>
              </a:rPr>
              <a:t> </a:t>
            </a:r>
            <a:r>
              <a:rPr sz="900" dirty="0">
                <a:solidFill>
                  <a:srgbClr val="305762"/>
                </a:solidFill>
                <a:latin typeface="GillSansNova-Light"/>
                <a:cs typeface="GillSansNova-Light"/>
              </a:rPr>
              <a:t>1281</a:t>
            </a:r>
            <a:endParaRPr sz="900" dirty="0">
              <a:latin typeface="GillSansNova-Light"/>
              <a:cs typeface="GillSansNova-Light"/>
            </a:endParaRPr>
          </a:p>
          <a:p>
            <a:pPr marL="247015" marR="239395" algn="ctr">
              <a:lnSpc>
                <a:spcPct val="100000"/>
              </a:lnSpc>
            </a:pPr>
            <a:r>
              <a:rPr lang="zh-CN" altLang="en-US" sz="900" dirty="0">
                <a:solidFill>
                  <a:srgbClr val="305762"/>
                </a:solidFill>
                <a:latin typeface="GillSansNova-Light"/>
                <a:cs typeface="GillSansNova-Light"/>
              </a:rPr>
              <a:t>传真</a:t>
            </a:r>
            <a:r>
              <a:rPr sz="900" dirty="0">
                <a:solidFill>
                  <a:srgbClr val="305762"/>
                </a:solidFill>
                <a:latin typeface="GillSansNova-Light"/>
                <a:cs typeface="GillSansNova-Light"/>
              </a:rPr>
              <a:t>: (248) 428</a:t>
            </a:r>
            <a:r>
              <a:rPr sz="900" spc="-80" dirty="0">
                <a:solidFill>
                  <a:srgbClr val="305762"/>
                </a:solidFill>
                <a:latin typeface="GillSansNova-Light"/>
                <a:cs typeface="GillSansNova-Light"/>
              </a:rPr>
              <a:t> </a:t>
            </a:r>
            <a:r>
              <a:rPr sz="900" dirty="0">
                <a:solidFill>
                  <a:srgbClr val="305762"/>
                </a:solidFill>
                <a:latin typeface="GillSansNova-Light"/>
                <a:cs typeface="GillSansNova-Light"/>
              </a:rPr>
              <a:t>1001  </a:t>
            </a:r>
            <a:r>
              <a:rPr sz="900" dirty="0">
                <a:solidFill>
                  <a:srgbClr val="305762"/>
                </a:solidFill>
                <a:latin typeface="GillSansNova-Light"/>
                <a:cs typeface="GillSansNova-Light"/>
                <a:hlinkClick r:id="rId3"/>
              </a:rPr>
              <a:t>info@lemuriaresort.com</a:t>
            </a:r>
            <a:endParaRPr sz="900" dirty="0">
              <a:latin typeface="GillSansNova-Light"/>
              <a:cs typeface="GillSansNova-Light"/>
            </a:endParaRPr>
          </a:p>
        </p:txBody>
      </p:sp>
      <p:sp>
        <p:nvSpPr>
          <p:cNvPr id="10" name="object 10"/>
          <p:cNvSpPr txBox="1"/>
          <p:nvPr/>
        </p:nvSpPr>
        <p:spPr>
          <a:xfrm>
            <a:off x="7563793" y="3419222"/>
            <a:ext cx="2343785" cy="428322"/>
          </a:xfrm>
          <a:prstGeom prst="rect">
            <a:avLst/>
          </a:prstGeom>
        </p:spPr>
        <p:txBody>
          <a:bodyPr vert="horz" wrap="square" lIns="0" tIns="12700" rIns="0" bIns="0" rtlCol="0">
            <a:spAutoFit/>
          </a:bodyPr>
          <a:lstStyle/>
          <a:p>
            <a:pPr algn="ctr">
              <a:lnSpc>
                <a:spcPct val="100000"/>
              </a:lnSpc>
              <a:spcBef>
                <a:spcPts val="100"/>
              </a:spcBef>
            </a:pPr>
            <a:r>
              <a:rPr lang="zh-CN" altLang="en-US" sz="900" dirty="0">
                <a:solidFill>
                  <a:srgbClr val="305762"/>
                </a:solidFill>
                <a:latin typeface="GillSansNova-Medium"/>
                <a:cs typeface="GillSansNova-Medium"/>
              </a:rPr>
              <a:t>康斯丹酒店，度假村及高尔夫球场</a:t>
            </a:r>
          </a:p>
          <a:p>
            <a:pPr marL="12065" marR="5080" algn="ctr">
              <a:lnSpc>
                <a:spcPct val="100000"/>
              </a:lnSpc>
            </a:pPr>
            <a:r>
              <a:rPr sz="900" dirty="0">
                <a:solidFill>
                  <a:srgbClr val="305762"/>
                </a:solidFill>
                <a:latin typeface="GillSansNova-Light"/>
                <a:cs typeface="GillSansNova-Light"/>
              </a:rPr>
              <a:t>Belle </a:t>
            </a:r>
            <a:r>
              <a:rPr sz="900" spc="-5" dirty="0">
                <a:solidFill>
                  <a:srgbClr val="305762"/>
                </a:solidFill>
                <a:latin typeface="GillSansNova-Light"/>
                <a:cs typeface="GillSansNova-Light"/>
              </a:rPr>
              <a:t>Mare, Poste </a:t>
            </a:r>
            <a:r>
              <a:rPr sz="900" dirty="0">
                <a:solidFill>
                  <a:srgbClr val="305762"/>
                </a:solidFill>
                <a:latin typeface="GillSansNova-Light"/>
                <a:cs typeface="GillSansNova-Light"/>
              </a:rPr>
              <a:t>de Flacq, Mauritius – Indian</a:t>
            </a:r>
            <a:r>
              <a:rPr sz="900" spc="-80" dirty="0">
                <a:solidFill>
                  <a:srgbClr val="305762"/>
                </a:solidFill>
                <a:latin typeface="GillSansNova-Light"/>
                <a:cs typeface="GillSansNova-Light"/>
              </a:rPr>
              <a:t> </a:t>
            </a:r>
            <a:r>
              <a:rPr sz="900" dirty="0">
                <a:solidFill>
                  <a:srgbClr val="305762"/>
                </a:solidFill>
                <a:latin typeface="GillSansNova-Light"/>
                <a:cs typeface="GillSansNova-Light"/>
              </a:rPr>
              <a:t>Ocean </a:t>
            </a:r>
            <a:r>
              <a:rPr sz="900" dirty="0">
                <a:solidFill>
                  <a:srgbClr val="305762"/>
                </a:solidFill>
                <a:latin typeface="GillSansNova-Light"/>
                <a:cs typeface="GillSansNova-Light"/>
                <a:hlinkClick r:id="rId4"/>
              </a:rPr>
              <a:t> www.constancehotels.com</a:t>
            </a:r>
            <a:endParaRPr sz="900" dirty="0">
              <a:latin typeface="GillSansNova-Light"/>
              <a:cs typeface="GillSansNova-Light"/>
            </a:endParaRPr>
          </a:p>
        </p:txBody>
      </p:sp>
      <p:sp>
        <p:nvSpPr>
          <p:cNvPr id="11" name="object 11"/>
          <p:cNvSpPr txBox="1"/>
          <p:nvPr/>
        </p:nvSpPr>
        <p:spPr>
          <a:xfrm>
            <a:off x="7629401" y="3967862"/>
            <a:ext cx="2212340" cy="574040"/>
          </a:xfrm>
          <a:prstGeom prst="rect">
            <a:avLst/>
          </a:prstGeom>
        </p:spPr>
        <p:txBody>
          <a:bodyPr vert="horz" wrap="square" lIns="0" tIns="12700" rIns="0" bIns="0" rtlCol="0">
            <a:spAutoFit/>
          </a:bodyPr>
          <a:lstStyle/>
          <a:p>
            <a:pPr algn="ctr">
              <a:lnSpc>
                <a:spcPct val="100000"/>
              </a:lnSpc>
              <a:spcBef>
                <a:spcPts val="100"/>
              </a:spcBef>
            </a:pPr>
            <a:r>
              <a:rPr lang="zh-CN" altLang="en-US" sz="900" dirty="0">
                <a:solidFill>
                  <a:srgbClr val="305762"/>
                </a:solidFill>
                <a:latin typeface="GillSansNova-Medium"/>
                <a:cs typeface="GillSansNova-Medium"/>
              </a:rPr>
              <a:t>中央预订部</a:t>
            </a:r>
            <a:endParaRPr sz="900" dirty="0">
              <a:latin typeface="GillSansNova-Medium"/>
              <a:cs typeface="GillSansNova-Medium"/>
            </a:endParaRPr>
          </a:p>
          <a:p>
            <a:pPr algn="ctr">
              <a:lnSpc>
                <a:spcPct val="100000"/>
              </a:lnSpc>
            </a:pPr>
            <a:r>
              <a:rPr lang="zh-CN" altLang="en-US" sz="900" spc="-15" dirty="0">
                <a:solidFill>
                  <a:srgbClr val="305762"/>
                </a:solidFill>
                <a:latin typeface="GillSansNova-Light"/>
                <a:cs typeface="GillSansNova-Light"/>
              </a:rPr>
              <a:t>电话</a:t>
            </a:r>
            <a:r>
              <a:rPr sz="900" dirty="0">
                <a:solidFill>
                  <a:srgbClr val="305762"/>
                </a:solidFill>
                <a:latin typeface="GillSansNova-Light"/>
                <a:cs typeface="GillSansNova-Light"/>
              </a:rPr>
              <a:t>: (230) 402 27 77 / 402 27</a:t>
            </a:r>
            <a:r>
              <a:rPr sz="900" spc="-75" dirty="0">
                <a:solidFill>
                  <a:srgbClr val="305762"/>
                </a:solidFill>
                <a:latin typeface="GillSansNova-Light"/>
                <a:cs typeface="GillSansNova-Light"/>
              </a:rPr>
              <a:t> </a:t>
            </a:r>
            <a:r>
              <a:rPr sz="900" dirty="0">
                <a:solidFill>
                  <a:srgbClr val="305762"/>
                </a:solidFill>
                <a:latin typeface="GillSansNova-Light"/>
                <a:cs typeface="GillSansNova-Light"/>
              </a:rPr>
              <a:t>72</a:t>
            </a:r>
            <a:endParaRPr sz="900" dirty="0">
              <a:latin typeface="GillSansNova-Light"/>
              <a:cs typeface="GillSansNova-Light"/>
            </a:endParaRPr>
          </a:p>
          <a:p>
            <a:pPr algn="ctr">
              <a:lnSpc>
                <a:spcPct val="100000"/>
              </a:lnSpc>
            </a:pPr>
            <a:r>
              <a:rPr lang="zh-CN" altLang="en-US" sz="900" dirty="0">
                <a:solidFill>
                  <a:srgbClr val="305762"/>
                </a:solidFill>
                <a:latin typeface="GillSansNova-Light"/>
                <a:cs typeface="GillSansNova-Light"/>
              </a:rPr>
              <a:t>传真</a:t>
            </a:r>
            <a:r>
              <a:rPr sz="900" dirty="0">
                <a:solidFill>
                  <a:srgbClr val="305762"/>
                </a:solidFill>
                <a:latin typeface="GillSansNova-Light"/>
                <a:cs typeface="GillSansNova-Light"/>
              </a:rPr>
              <a:t>: (230) 402 26</a:t>
            </a:r>
            <a:r>
              <a:rPr sz="900" spc="-95" dirty="0">
                <a:solidFill>
                  <a:srgbClr val="305762"/>
                </a:solidFill>
                <a:latin typeface="GillSansNova-Light"/>
                <a:cs typeface="GillSansNova-Light"/>
              </a:rPr>
              <a:t> </a:t>
            </a:r>
            <a:r>
              <a:rPr sz="900" dirty="0">
                <a:solidFill>
                  <a:srgbClr val="305762"/>
                </a:solidFill>
                <a:latin typeface="GillSansNova-Light"/>
                <a:cs typeface="GillSansNova-Light"/>
              </a:rPr>
              <a:t>16</a:t>
            </a:r>
            <a:endParaRPr sz="900" dirty="0">
              <a:latin typeface="GillSansNova-Light"/>
              <a:cs typeface="GillSansNova-Light"/>
            </a:endParaRPr>
          </a:p>
          <a:p>
            <a:pPr algn="ctr">
              <a:lnSpc>
                <a:spcPct val="100000"/>
              </a:lnSpc>
            </a:pPr>
            <a:r>
              <a:rPr sz="900" spc="-5" dirty="0">
                <a:solidFill>
                  <a:srgbClr val="305762"/>
                </a:solidFill>
                <a:latin typeface="GillSansNova-Light"/>
                <a:cs typeface="GillSansNova-Light"/>
                <a:hlinkClick r:id="rId5"/>
              </a:rPr>
              <a:t>resa@constancehotels.com</a:t>
            </a:r>
            <a:endParaRPr sz="900" dirty="0">
              <a:latin typeface="GillSansNova-Light"/>
              <a:cs typeface="GillSansNova-Light"/>
            </a:endParaRPr>
          </a:p>
        </p:txBody>
      </p:sp>
      <p:sp>
        <p:nvSpPr>
          <p:cNvPr id="12" name="object 12"/>
          <p:cNvSpPr txBox="1"/>
          <p:nvPr/>
        </p:nvSpPr>
        <p:spPr>
          <a:xfrm>
            <a:off x="7907950" y="4653662"/>
            <a:ext cx="1655445" cy="566822"/>
          </a:xfrm>
          <a:prstGeom prst="rect">
            <a:avLst/>
          </a:prstGeom>
        </p:spPr>
        <p:txBody>
          <a:bodyPr vert="horz" wrap="square" lIns="0" tIns="12700" rIns="0" bIns="0" rtlCol="0">
            <a:spAutoFit/>
          </a:bodyPr>
          <a:lstStyle/>
          <a:p>
            <a:pPr algn="ctr">
              <a:lnSpc>
                <a:spcPct val="100000"/>
              </a:lnSpc>
              <a:spcBef>
                <a:spcPts val="100"/>
              </a:spcBef>
            </a:pPr>
            <a:r>
              <a:rPr lang="zh-CN" altLang="en-US" sz="900" dirty="0">
                <a:solidFill>
                  <a:srgbClr val="305762"/>
                </a:solidFill>
                <a:latin typeface="GillSansNova-Medium"/>
                <a:cs typeface="GillSansNova-Medium"/>
              </a:rPr>
              <a:t>总部</a:t>
            </a:r>
            <a:endParaRPr sz="900" dirty="0">
              <a:latin typeface="GillSansNova-Medium"/>
              <a:cs typeface="GillSansNova-Medium"/>
            </a:endParaRPr>
          </a:p>
          <a:p>
            <a:pPr algn="ctr">
              <a:lnSpc>
                <a:spcPct val="100000"/>
              </a:lnSpc>
            </a:pPr>
            <a:r>
              <a:rPr lang="zh-CN" altLang="en-US" sz="900" spc="-15" dirty="0">
                <a:solidFill>
                  <a:srgbClr val="305762"/>
                </a:solidFill>
                <a:latin typeface="GillSansNova-Light"/>
                <a:cs typeface="GillSansNova-Light"/>
              </a:rPr>
              <a:t>电话</a:t>
            </a:r>
            <a:r>
              <a:rPr sz="900" dirty="0">
                <a:solidFill>
                  <a:srgbClr val="305762"/>
                </a:solidFill>
                <a:latin typeface="GillSansNova-Light"/>
                <a:cs typeface="GillSansNova-Light"/>
              </a:rPr>
              <a:t>: (230) 402 29</a:t>
            </a:r>
            <a:r>
              <a:rPr sz="900" spc="-75" dirty="0">
                <a:solidFill>
                  <a:srgbClr val="305762"/>
                </a:solidFill>
                <a:latin typeface="GillSansNova-Light"/>
                <a:cs typeface="GillSansNova-Light"/>
              </a:rPr>
              <a:t> </a:t>
            </a:r>
            <a:r>
              <a:rPr sz="900" dirty="0">
                <a:solidFill>
                  <a:srgbClr val="305762"/>
                </a:solidFill>
                <a:latin typeface="GillSansNova-Light"/>
                <a:cs typeface="GillSansNova-Light"/>
              </a:rPr>
              <a:t>99</a:t>
            </a:r>
            <a:endParaRPr sz="900" dirty="0">
              <a:latin typeface="GillSansNova-Light"/>
              <a:cs typeface="GillSansNova-Light"/>
            </a:endParaRPr>
          </a:p>
          <a:p>
            <a:pPr algn="ctr">
              <a:lnSpc>
                <a:spcPct val="100000"/>
              </a:lnSpc>
            </a:pPr>
            <a:r>
              <a:rPr lang="zh-CN" altLang="en-US" sz="900" dirty="0">
                <a:solidFill>
                  <a:srgbClr val="305762"/>
                </a:solidFill>
                <a:latin typeface="GillSansNova-Light"/>
                <a:cs typeface="GillSansNova-Light"/>
              </a:rPr>
              <a:t>传真</a:t>
            </a:r>
            <a:r>
              <a:rPr sz="900" dirty="0">
                <a:solidFill>
                  <a:srgbClr val="305762"/>
                </a:solidFill>
                <a:latin typeface="GillSansNova-Light"/>
                <a:cs typeface="GillSansNova-Light"/>
              </a:rPr>
              <a:t>: (230) 415 10</a:t>
            </a:r>
            <a:r>
              <a:rPr sz="900" spc="-95" dirty="0">
                <a:solidFill>
                  <a:srgbClr val="305762"/>
                </a:solidFill>
                <a:latin typeface="GillSansNova-Light"/>
                <a:cs typeface="GillSansNova-Light"/>
              </a:rPr>
              <a:t> </a:t>
            </a:r>
            <a:r>
              <a:rPr sz="900" dirty="0">
                <a:solidFill>
                  <a:srgbClr val="305762"/>
                </a:solidFill>
                <a:latin typeface="GillSansNova-Light"/>
                <a:cs typeface="GillSansNova-Light"/>
              </a:rPr>
              <a:t>82</a:t>
            </a:r>
            <a:endParaRPr sz="900" dirty="0">
              <a:latin typeface="GillSansNova-Light"/>
              <a:cs typeface="GillSansNova-Light"/>
            </a:endParaRPr>
          </a:p>
          <a:p>
            <a:pPr algn="ctr">
              <a:lnSpc>
                <a:spcPct val="100000"/>
              </a:lnSpc>
            </a:pPr>
            <a:r>
              <a:rPr sz="900" dirty="0">
                <a:solidFill>
                  <a:srgbClr val="305762"/>
                </a:solidFill>
                <a:latin typeface="GillSansNova-Light"/>
                <a:cs typeface="GillSansNova-Light"/>
                <a:hlinkClick r:id="rId6"/>
              </a:rPr>
              <a:t>mkt@constancehotels.com</a:t>
            </a:r>
            <a:endParaRPr sz="900" dirty="0">
              <a:latin typeface="GillSansNova-Light"/>
              <a:cs typeface="GillSansNova-Light"/>
            </a:endParaRPr>
          </a:p>
        </p:txBody>
      </p:sp>
      <p:sp>
        <p:nvSpPr>
          <p:cNvPr id="13" name="object 13"/>
          <p:cNvSpPr txBox="1">
            <a:spLocks noGrp="1"/>
          </p:cNvSpPr>
          <p:nvPr>
            <p:ph type="title"/>
          </p:nvPr>
        </p:nvSpPr>
        <p:spPr>
          <a:prstGeom prst="rect">
            <a:avLst/>
          </a:prstGeom>
        </p:spPr>
        <p:txBody>
          <a:bodyPr vert="horz" wrap="square" lIns="0" tIns="12700" rIns="0" bIns="0" rtlCol="0">
            <a:spAutoFit/>
          </a:bodyPr>
          <a:lstStyle/>
          <a:p>
            <a:pPr marL="20955">
              <a:lnSpc>
                <a:spcPct val="100000"/>
              </a:lnSpc>
              <a:spcBef>
                <a:spcPts val="100"/>
              </a:spcBef>
            </a:pPr>
            <a:r>
              <a:rPr spc="30" dirty="0"/>
              <a:t>CONSTANCE</a:t>
            </a:r>
            <a:r>
              <a:rPr spc="80" dirty="0"/>
              <a:t> </a:t>
            </a:r>
            <a:r>
              <a:rPr spc="75" dirty="0"/>
              <a:t>LEMURIA</a:t>
            </a:r>
          </a:p>
        </p:txBody>
      </p:sp>
      <p:sp>
        <p:nvSpPr>
          <p:cNvPr id="14" name="object 14"/>
          <p:cNvSpPr/>
          <p:nvPr/>
        </p:nvSpPr>
        <p:spPr>
          <a:xfrm>
            <a:off x="3775695" y="845182"/>
            <a:ext cx="3215005" cy="97155"/>
          </a:xfrm>
          <a:custGeom>
            <a:avLst/>
            <a:gdLst/>
            <a:ahLst/>
            <a:cxnLst/>
            <a:rect l="l" t="t" r="r" b="b"/>
            <a:pathLst>
              <a:path w="3215004" h="97155">
                <a:moveTo>
                  <a:pt x="3167157" y="49328"/>
                </a:moveTo>
                <a:lnTo>
                  <a:pt x="3160034" y="52388"/>
                </a:lnTo>
                <a:lnTo>
                  <a:pt x="3139954" y="55124"/>
                </a:lnTo>
                <a:lnTo>
                  <a:pt x="3139401" y="55676"/>
                </a:lnTo>
                <a:lnTo>
                  <a:pt x="3135896" y="55676"/>
                </a:lnTo>
                <a:lnTo>
                  <a:pt x="3156087" y="58353"/>
                </a:lnTo>
                <a:lnTo>
                  <a:pt x="3174163" y="65892"/>
                </a:lnTo>
                <a:lnTo>
                  <a:pt x="3189383" y="77552"/>
                </a:lnTo>
                <a:lnTo>
                  <a:pt x="3201009" y="92595"/>
                </a:lnTo>
                <a:lnTo>
                  <a:pt x="3202774" y="95631"/>
                </a:lnTo>
                <a:lnTo>
                  <a:pt x="3206661" y="96659"/>
                </a:lnTo>
                <a:lnTo>
                  <a:pt x="3212719" y="93129"/>
                </a:lnTo>
                <a:lnTo>
                  <a:pt x="3213747" y="89242"/>
                </a:lnTo>
                <a:lnTo>
                  <a:pt x="3211995" y="86207"/>
                </a:lnTo>
                <a:lnTo>
                  <a:pt x="3198342" y="68546"/>
                </a:lnTo>
                <a:lnTo>
                  <a:pt x="3181536" y="55676"/>
                </a:lnTo>
                <a:lnTo>
                  <a:pt x="3139401" y="55676"/>
                </a:lnTo>
                <a:lnTo>
                  <a:pt x="3139954" y="55124"/>
                </a:lnTo>
                <a:lnTo>
                  <a:pt x="3180814" y="55124"/>
                </a:lnTo>
                <a:lnTo>
                  <a:pt x="3180522" y="54900"/>
                </a:lnTo>
                <a:lnTo>
                  <a:pt x="3167157" y="49328"/>
                </a:lnTo>
                <a:close/>
              </a:path>
              <a:path w="3215004" h="97155">
                <a:moveTo>
                  <a:pt x="3132391" y="42976"/>
                </a:moveTo>
                <a:lnTo>
                  <a:pt x="2844" y="42976"/>
                </a:lnTo>
                <a:lnTo>
                  <a:pt x="0" y="45821"/>
                </a:lnTo>
                <a:lnTo>
                  <a:pt x="0" y="52832"/>
                </a:lnTo>
                <a:lnTo>
                  <a:pt x="2844" y="55676"/>
                </a:lnTo>
                <a:lnTo>
                  <a:pt x="3132391" y="55676"/>
                </a:lnTo>
                <a:lnTo>
                  <a:pt x="3129546" y="52832"/>
                </a:lnTo>
                <a:lnTo>
                  <a:pt x="3129546" y="45821"/>
                </a:lnTo>
                <a:lnTo>
                  <a:pt x="3132391" y="42976"/>
                </a:lnTo>
                <a:close/>
              </a:path>
              <a:path w="3215004" h="97155">
                <a:moveTo>
                  <a:pt x="3135896" y="42976"/>
                </a:moveTo>
                <a:lnTo>
                  <a:pt x="3132391" y="42976"/>
                </a:lnTo>
                <a:lnTo>
                  <a:pt x="3129546" y="45821"/>
                </a:lnTo>
                <a:lnTo>
                  <a:pt x="3129546" y="52832"/>
                </a:lnTo>
                <a:lnTo>
                  <a:pt x="3132391" y="55676"/>
                </a:lnTo>
                <a:lnTo>
                  <a:pt x="3135896" y="55676"/>
                </a:lnTo>
                <a:lnTo>
                  <a:pt x="3139954" y="55124"/>
                </a:lnTo>
                <a:lnTo>
                  <a:pt x="3142246" y="52832"/>
                </a:lnTo>
                <a:lnTo>
                  <a:pt x="3142246" y="45821"/>
                </a:lnTo>
                <a:lnTo>
                  <a:pt x="3139938" y="43513"/>
                </a:lnTo>
                <a:lnTo>
                  <a:pt x="3135896" y="42976"/>
                </a:lnTo>
                <a:close/>
              </a:path>
              <a:path w="3215004" h="97155">
                <a:moveTo>
                  <a:pt x="3139938" y="43513"/>
                </a:moveTo>
                <a:lnTo>
                  <a:pt x="3142246" y="45821"/>
                </a:lnTo>
                <a:lnTo>
                  <a:pt x="3142246" y="52832"/>
                </a:lnTo>
                <a:lnTo>
                  <a:pt x="3139954" y="55124"/>
                </a:lnTo>
                <a:lnTo>
                  <a:pt x="3160034" y="52388"/>
                </a:lnTo>
                <a:lnTo>
                  <a:pt x="3167157" y="49328"/>
                </a:lnTo>
                <a:lnTo>
                  <a:pt x="3159415" y="46100"/>
                </a:lnTo>
                <a:lnTo>
                  <a:pt x="3139938" y="43513"/>
                </a:lnTo>
                <a:close/>
              </a:path>
              <a:path w="3215004" h="97155">
                <a:moveTo>
                  <a:pt x="3181785" y="42976"/>
                </a:moveTo>
                <a:lnTo>
                  <a:pt x="3139401" y="42976"/>
                </a:lnTo>
                <a:lnTo>
                  <a:pt x="3139938" y="43513"/>
                </a:lnTo>
                <a:lnTo>
                  <a:pt x="3159415" y="46100"/>
                </a:lnTo>
                <a:lnTo>
                  <a:pt x="3167157" y="49328"/>
                </a:lnTo>
                <a:lnTo>
                  <a:pt x="3181597" y="43126"/>
                </a:lnTo>
                <a:lnTo>
                  <a:pt x="3181785" y="42976"/>
                </a:lnTo>
                <a:close/>
              </a:path>
              <a:path w="3215004" h="97155">
                <a:moveTo>
                  <a:pt x="3207562" y="0"/>
                </a:moveTo>
                <a:lnTo>
                  <a:pt x="3203702" y="1155"/>
                </a:lnTo>
                <a:lnTo>
                  <a:pt x="3202038" y="4229"/>
                </a:lnTo>
                <a:lnTo>
                  <a:pt x="3190487" y="19982"/>
                </a:lnTo>
                <a:lnTo>
                  <a:pt x="3175077" y="32227"/>
                </a:lnTo>
                <a:lnTo>
                  <a:pt x="3156612" y="40160"/>
                </a:lnTo>
                <a:lnTo>
                  <a:pt x="3135896" y="42976"/>
                </a:lnTo>
                <a:lnTo>
                  <a:pt x="3139938" y="43513"/>
                </a:lnTo>
                <a:lnTo>
                  <a:pt x="3139401" y="42976"/>
                </a:lnTo>
                <a:lnTo>
                  <a:pt x="3181785" y="42976"/>
                </a:lnTo>
                <a:lnTo>
                  <a:pt x="3199636" y="28791"/>
                </a:lnTo>
                <a:lnTo>
                  <a:pt x="3213201" y="10287"/>
                </a:lnTo>
                <a:lnTo>
                  <a:pt x="3214878" y="7200"/>
                </a:lnTo>
                <a:lnTo>
                  <a:pt x="3213735" y="3352"/>
                </a:lnTo>
                <a:lnTo>
                  <a:pt x="3207562" y="0"/>
                </a:lnTo>
                <a:close/>
              </a:path>
            </a:pathLst>
          </a:custGeom>
          <a:solidFill>
            <a:srgbClr val="46C1BE"/>
          </a:solidFill>
        </p:spPr>
        <p:txBody>
          <a:bodyPr wrap="square" lIns="0" tIns="0" rIns="0" bIns="0" rtlCol="0"/>
          <a:lstStyle/>
          <a:p>
            <a:endParaRPr/>
          </a:p>
        </p:txBody>
      </p:sp>
      <p:sp>
        <p:nvSpPr>
          <p:cNvPr id="15" name="object 15"/>
          <p:cNvSpPr/>
          <p:nvPr/>
        </p:nvSpPr>
        <p:spPr>
          <a:xfrm>
            <a:off x="3701434" y="847257"/>
            <a:ext cx="83185" cy="97155"/>
          </a:xfrm>
          <a:custGeom>
            <a:avLst/>
            <a:gdLst/>
            <a:ahLst/>
            <a:cxnLst/>
            <a:rect l="l" t="t" r="r" b="b"/>
            <a:pathLst>
              <a:path w="83185" h="97155">
                <a:moveTo>
                  <a:pt x="46245" y="47322"/>
                </a:moveTo>
                <a:lnTo>
                  <a:pt x="32189" y="53574"/>
                </a:lnTo>
                <a:lnTo>
                  <a:pt x="14725" y="67941"/>
                </a:lnTo>
                <a:lnTo>
                  <a:pt x="1625" y="86448"/>
                </a:lnTo>
                <a:lnTo>
                  <a:pt x="0" y="89547"/>
                </a:lnTo>
                <a:lnTo>
                  <a:pt x="1193" y="93395"/>
                </a:lnTo>
                <a:lnTo>
                  <a:pt x="7416" y="96647"/>
                </a:lnTo>
                <a:lnTo>
                  <a:pt x="11252" y="95440"/>
                </a:lnTo>
                <a:lnTo>
                  <a:pt x="12877" y="92341"/>
                </a:lnTo>
                <a:lnTo>
                  <a:pt x="24030" y="76590"/>
                </a:lnTo>
                <a:lnTo>
                  <a:pt x="38873" y="64376"/>
                </a:lnTo>
                <a:lnTo>
                  <a:pt x="56627" y="56476"/>
                </a:lnTo>
                <a:lnTo>
                  <a:pt x="76517" y="53670"/>
                </a:lnTo>
                <a:lnTo>
                  <a:pt x="53689" y="50535"/>
                </a:lnTo>
                <a:lnTo>
                  <a:pt x="46245" y="47322"/>
                </a:lnTo>
                <a:close/>
              </a:path>
              <a:path w="83185" h="97155">
                <a:moveTo>
                  <a:pt x="80035" y="40970"/>
                </a:moveTo>
                <a:lnTo>
                  <a:pt x="76517" y="40970"/>
                </a:lnTo>
                <a:lnTo>
                  <a:pt x="53094" y="44275"/>
                </a:lnTo>
                <a:lnTo>
                  <a:pt x="46245" y="47322"/>
                </a:lnTo>
                <a:lnTo>
                  <a:pt x="53689" y="50535"/>
                </a:lnTo>
                <a:lnTo>
                  <a:pt x="76517" y="53670"/>
                </a:lnTo>
                <a:lnTo>
                  <a:pt x="80035" y="53670"/>
                </a:lnTo>
                <a:lnTo>
                  <a:pt x="82867" y="50825"/>
                </a:lnTo>
                <a:lnTo>
                  <a:pt x="82867" y="43815"/>
                </a:lnTo>
                <a:lnTo>
                  <a:pt x="80035" y="40970"/>
                </a:lnTo>
                <a:close/>
              </a:path>
              <a:path w="83185" h="97155">
                <a:moveTo>
                  <a:pt x="8280" y="0"/>
                </a:moveTo>
                <a:lnTo>
                  <a:pt x="2171" y="3429"/>
                </a:lnTo>
                <a:lnTo>
                  <a:pt x="1079" y="7302"/>
                </a:lnTo>
                <a:lnTo>
                  <a:pt x="2793" y="10350"/>
                </a:lnTo>
                <a:lnTo>
                  <a:pt x="15977" y="28022"/>
                </a:lnTo>
                <a:lnTo>
                  <a:pt x="33226" y="41702"/>
                </a:lnTo>
                <a:lnTo>
                  <a:pt x="46245" y="47322"/>
                </a:lnTo>
                <a:lnTo>
                  <a:pt x="53094" y="44275"/>
                </a:lnTo>
                <a:lnTo>
                  <a:pt x="76517" y="40970"/>
                </a:lnTo>
                <a:lnTo>
                  <a:pt x="39754" y="30808"/>
                </a:lnTo>
                <a:lnTo>
                  <a:pt x="12153" y="1079"/>
                </a:lnTo>
                <a:lnTo>
                  <a:pt x="8280" y="0"/>
                </a:lnTo>
                <a:close/>
              </a:path>
            </a:pathLst>
          </a:custGeom>
          <a:solidFill>
            <a:srgbClr val="46C1BE"/>
          </a:solidFill>
        </p:spPr>
        <p:txBody>
          <a:bodyPr wrap="square" lIns="0" tIns="0" rIns="0" bIns="0" rtlCol="0"/>
          <a:lstStyle/>
          <a:p>
            <a:endParaRPr/>
          </a:p>
        </p:txBody>
      </p:sp>
      <p:sp>
        <p:nvSpPr>
          <p:cNvPr id="16" name="object 16"/>
          <p:cNvSpPr txBox="1"/>
          <p:nvPr/>
        </p:nvSpPr>
        <p:spPr>
          <a:xfrm>
            <a:off x="1231901" y="1019491"/>
            <a:ext cx="8251150" cy="1028487"/>
          </a:xfrm>
          <a:prstGeom prst="rect">
            <a:avLst/>
          </a:prstGeom>
        </p:spPr>
        <p:txBody>
          <a:bodyPr vert="horz" wrap="square" lIns="0" tIns="12700" rIns="0" bIns="0" rtlCol="0">
            <a:spAutoFit/>
          </a:bodyPr>
          <a:lstStyle/>
          <a:p>
            <a:pPr algn="ctr">
              <a:lnSpc>
                <a:spcPct val="150000"/>
              </a:lnSpc>
            </a:pPr>
            <a:r>
              <a:rPr lang="zh-CN" altLang="en-US" sz="1200" dirty="0">
                <a:latin typeface="微软雅黑" panose="020B0503020204020204" pitchFamily="34" charset="-122"/>
                <a:ea typeface="微软雅黑" panose="020B0503020204020204" pitchFamily="34" charset="-122"/>
              </a:rPr>
              <a:t>康斯丹塞舌尔蕾沐莉亚酒店坐落在天堂一样幽静的环境里，置身其中，周围的一切都在滋润着你的全身。 极富盛名的 </a:t>
            </a:r>
            <a:r>
              <a:rPr lang="en-US" altLang="zh-CN" sz="1200" dirty="0" err="1">
                <a:latin typeface="GillSansNova-Light"/>
                <a:ea typeface="微软雅黑" panose="020B0503020204020204" pitchFamily="34" charset="-122"/>
              </a:rPr>
              <a:t>Anse</a:t>
            </a:r>
            <a:r>
              <a:rPr lang="en-US" altLang="zh-CN" sz="1200" dirty="0">
                <a:latin typeface="GillSansNova-Light"/>
                <a:ea typeface="微软雅黑" panose="020B0503020204020204" pitchFamily="34" charset="-122"/>
              </a:rPr>
              <a:t> Georgette </a:t>
            </a:r>
            <a:r>
              <a:rPr lang="zh-CN" altLang="en-US" sz="1200" dirty="0">
                <a:latin typeface="微软雅黑" panose="020B0503020204020204" pitchFamily="34" charset="-122"/>
                <a:ea typeface="微软雅黑" panose="020B0503020204020204" pitchFamily="34" charset="-122"/>
              </a:rPr>
              <a:t>白沙滩与周围茂盛的植物、动物共同和谐存在。酒店中一处特别的海龟保护圣所都完美地连接，犹如一座美丽的花园。酒店还拥有塞舌尔境内唯一一座专业的</a:t>
            </a:r>
            <a:r>
              <a:rPr lang="en-US" altLang="zh-CN" sz="1200" dirty="0">
                <a:latin typeface="GillSansNova-Light"/>
                <a:ea typeface="微软雅黑" panose="020B0503020204020204" pitchFamily="34" charset="-122"/>
              </a:rPr>
              <a:t>18</a:t>
            </a:r>
            <a:r>
              <a:rPr lang="zh-CN" altLang="en-US" sz="1200" dirty="0">
                <a:latin typeface="微软雅黑" panose="020B0503020204020204" pitchFamily="34" charset="-122"/>
                <a:ea typeface="微软雅黑" panose="020B0503020204020204" pitchFamily="34" charset="-122"/>
              </a:rPr>
              <a:t>洞锦标赛高尔夫球场，更多活动选择，另简单纯粹的度假生活更加令人向往。</a:t>
            </a:r>
          </a:p>
          <a:p>
            <a:pPr algn="ctr"/>
            <a:endParaRPr sz="1200" dirty="0">
              <a:latin typeface="微软雅黑" panose="020B0503020204020204" pitchFamily="34" charset="-122"/>
              <a:ea typeface="微软雅黑" panose="020B0503020204020204" pitchFamily="34" charset="-122"/>
              <a:cs typeface="GillSansNova-Book"/>
            </a:endParaRPr>
          </a:p>
        </p:txBody>
      </p:sp>
      <p:sp>
        <p:nvSpPr>
          <p:cNvPr id="17" name="object 17"/>
          <p:cNvSpPr/>
          <p:nvPr/>
        </p:nvSpPr>
        <p:spPr>
          <a:xfrm>
            <a:off x="3749962" y="3733693"/>
            <a:ext cx="3192145" cy="102235"/>
          </a:xfrm>
          <a:custGeom>
            <a:avLst/>
            <a:gdLst/>
            <a:ahLst/>
            <a:cxnLst/>
            <a:rect l="l" t="t" r="r" b="b"/>
            <a:pathLst>
              <a:path w="3192145" h="102235">
                <a:moveTo>
                  <a:pt x="579749" y="49699"/>
                </a:moveTo>
                <a:lnTo>
                  <a:pt x="578738" y="50133"/>
                </a:lnTo>
                <a:lnTo>
                  <a:pt x="556097" y="53222"/>
                </a:lnTo>
                <a:lnTo>
                  <a:pt x="555764" y="53555"/>
                </a:lnTo>
                <a:lnTo>
                  <a:pt x="553656" y="53555"/>
                </a:lnTo>
                <a:lnTo>
                  <a:pt x="577284" y="56867"/>
                </a:lnTo>
                <a:lnTo>
                  <a:pt x="598368" y="66187"/>
                </a:lnTo>
                <a:lnTo>
                  <a:pt x="615987" y="80596"/>
                </a:lnTo>
                <a:lnTo>
                  <a:pt x="629221" y="99174"/>
                </a:lnTo>
                <a:lnTo>
                  <a:pt x="630199" y="101028"/>
                </a:lnTo>
                <a:lnTo>
                  <a:pt x="632498" y="101739"/>
                </a:lnTo>
                <a:lnTo>
                  <a:pt x="636231" y="99783"/>
                </a:lnTo>
                <a:lnTo>
                  <a:pt x="636943" y="97485"/>
                </a:lnTo>
                <a:lnTo>
                  <a:pt x="635965" y="95618"/>
                </a:lnTo>
                <a:lnTo>
                  <a:pt x="621557" y="75387"/>
                </a:lnTo>
                <a:lnTo>
                  <a:pt x="602364" y="59694"/>
                </a:lnTo>
                <a:lnTo>
                  <a:pt x="588473" y="53555"/>
                </a:lnTo>
                <a:lnTo>
                  <a:pt x="555764" y="53555"/>
                </a:lnTo>
                <a:lnTo>
                  <a:pt x="556097" y="53222"/>
                </a:lnTo>
                <a:lnTo>
                  <a:pt x="587720" y="53222"/>
                </a:lnTo>
                <a:lnTo>
                  <a:pt x="579749" y="49699"/>
                </a:lnTo>
                <a:close/>
              </a:path>
              <a:path w="3192145" h="102235">
                <a:moveTo>
                  <a:pt x="551548" y="45935"/>
                </a:moveTo>
                <a:lnTo>
                  <a:pt x="1701" y="45935"/>
                </a:lnTo>
                <a:lnTo>
                  <a:pt x="0" y="47637"/>
                </a:lnTo>
                <a:lnTo>
                  <a:pt x="0" y="51854"/>
                </a:lnTo>
                <a:lnTo>
                  <a:pt x="1701" y="53555"/>
                </a:lnTo>
                <a:lnTo>
                  <a:pt x="551548" y="53555"/>
                </a:lnTo>
                <a:lnTo>
                  <a:pt x="549846" y="51854"/>
                </a:lnTo>
                <a:lnTo>
                  <a:pt x="549846" y="47637"/>
                </a:lnTo>
                <a:lnTo>
                  <a:pt x="551548" y="45935"/>
                </a:lnTo>
                <a:close/>
              </a:path>
              <a:path w="3192145" h="102235">
                <a:moveTo>
                  <a:pt x="553656" y="45935"/>
                </a:moveTo>
                <a:lnTo>
                  <a:pt x="551548" y="45935"/>
                </a:lnTo>
                <a:lnTo>
                  <a:pt x="549846" y="47637"/>
                </a:lnTo>
                <a:lnTo>
                  <a:pt x="549846" y="51854"/>
                </a:lnTo>
                <a:lnTo>
                  <a:pt x="551548" y="53555"/>
                </a:lnTo>
                <a:lnTo>
                  <a:pt x="553656" y="53555"/>
                </a:lnTo>
                <a:lnTo>
                  <a:pt x="556097" y="53222"/>
                </a:lnTo>
                <a:lnTo>
                  <a:pt x="557466" y="51854"/>
                </a:lnTo>
                <a:lnTo>
                  <a:pt x="557466" y="47637"/>
                </a:lnTo>
                <a:lnTo>
                  <a:pt x="556108" y="46279"/>
                </a:lnTo>
                <a:lnTo>
                  <a:pt x="553656" y="45935"/>
                </a:lnTo>
                <a:close/>
              </a:path>
              <a:path w="3192145" h="102235">
                <a:moveTo>
                  <a:pt x="556108" y="46279"/>
                </a:moveTo>
                <a:lnTo>
                  <a:pt x="557466" y="47637"/>
                </a:lnTo>
                <a:lnTo>
                  <a:pt x="557466" y="51854"/>
                </a:lnTo>
                <a:lnTo>
                  <a:pt x="556097" y="53222"/>
                </a:lnTo>
                <a:lnTo>
                  <a:pt x="578738" y="50133"/>
                </a:lnTo>
                <a:lnTo>
                  <a:pt x="579749" y="49699"/>
                </a:lnTo>
                <a:lnTo>
                  <a:pt x="579393" y="49542"/>
                </a:lnTo>
                <a:lnTo>
                  <a:pt x="556108" y="46279"/>
                </a:lnTo>
                <a:close/>
              </a:path>
              <a:path w="3192145" h="102235">
                <a:moveTo>
                  <a:pt x="588521" y="45935"/>
                </a:moveTo>
                <a:lnTo>
                  <a:pt x="555764" y="45935"/>
                </a:lnTo>
                <a:lnTo>
                  <a:pt x="556108" y="46279"/>
                </a:lnTo>
                <a:lnTo>
                  <a:pt x="579393" y="49542"/>
                </a:lnTo>
                <a:lnTo>
                  <a:pt x="579749" y="49699"/>
                </a:lnTo>
                <a:lnTo>
                  <a:pt x="588521" y="45935"/>
                </a:lnTo>
                <a:close/>
              </a:path>
              <a:path w="3192145" h="102235">
                <a:moveTo>
                  <a:pt x="631405" y="0"/>
                </a:moveTo>
                <a:lnTo>
                  <a:pt x="629081" y="647"/>
                </a:lnTo>
                <a:lnTo>
                  <a:pt x="628040" y="2476"/>
                </a:lnTo>
                <a:lnTo>
                  <a:pt x="614723" y="20213"/>
                </a:lnTo>
                <a:lnTo>
                  <a:pt x="597320" y="33935"/>
                </a:lnTo>
                <a:lnTo>
                  <a:pt x="576682" y="42794"/>
                </a:lnTo>
                <a:lnTo>
                  <a:pt x="553656" y="45935"/>
                </a:lnTo>
                <a:lnTo>
                  <a:pt x="556108" y="46279"/>
                </a:lnTo>
                <a:lnTo>
                  <a:pt x="555764" y="45935"/>
                </a:lnTo>
                <a:lnTo>
                  <a:pt x="588521" y="45935"/>
                </a:lnTo>
                <a:lnTo>
                  <a:pt x="601222" y="40486"/>
                </a:lnTo>
                <a:lnTo>
                  <a:pt x="620180" y="25539"/>
                </a:lnTo>
                <a:lnTo>
                  <a:pt x="634682" y="6223"/>
                </a:lnTo>
                <a:lnTo>
                  <a:pt x="635711" y="4394"/>
                </a:lnTo>
                <a:lnTo>
                  <a:pt x="635063" y="2070"/>
                </a:lnTo>
                <a:lnTo>
                  <a:pt x="631405" y="0"/>
                </a:lnTo>
                <a:close/>
              </a:path>
              <a:path w="3192145" h="102235">
                <a:moveTo>
                  <a:pt x="2612380" y="52047"/>
                </a:moveTo>
                <a:lnTo>
                  <a:pt x="2590898" y="61264"/>
                </a:lnTo>
                <a:lnTo>
                  <a:pt x="2571944" y="76207"/>
                </a:lnTo>
                <a:lnTo>
                  <a:pt x="2557449" y="95516"/>
                </a:lnTo>
                <a:lnTo>
                  <a:pt x="2556408" y="97358"/>
                </a:lnTo>
                <a:lnTo>
                  <a:pt x="2557056" y="99682"/>
                </a:lnTo>
                <a:lnTo>
                  <a:pt x="2560726" y="101752"/>
                </a:lnTo>
                <a:lnTo>
                  <a:pt x="2563050" y="101104"/>
                </a:lnTo>
                <a:lnTo>
                  <a:pt x="2564079" y="99263"/>
                </a:lnTo>
                <a:lnTo>
                  <a:pt x="2577396" y="81526"/>
                </a:lnTo>
                <a:lnTo>
                  <a:pt x="2594798" y="67805"/>
                </a:lnTo>
                <a:lnTo>
                  <a:pt x="2615437" y="58951"/>
                </a:lnTo>
                <a:lnTo>
                  <a:pt x="2638463" y="55816"/>
                </a:lnTo>
                <a:lnTo>
                  <a:pt x="2636367" y="55816"/>
                </a:lnTo>
                <a:lnTo>
                  <a:pt x="2636025" y="55473"/>
                </a:lnTo>
                <a:lnTo>
                  <a:pt x="2612725" y="52200"/>
                </a:lnTo>
                <a:lnTo>
                  <a:pt x="2612380" y="52047"/>
                </a:lnTo>
                <a:close/>
              </a:path>
              <a:path w="3192145" h="102235">
                <a:moveTo>
                  <a:pt x="2636025" y="55473"/>
                </a:moveTo>
                <a:lnTo>
                  <a:pt x="2636367" y="55816"/>
                </a:lnTo>
                <a:lnTo>
                  <a:pt x="2638463" y="55816"/>
                </a:lnTo>
                <a:lnTo>
                  <a:pt x="2636025" y="55473"/>
                </a:lnTo>
                <a:close/>
              </a:path>
              <a:path w="3192145" h="102235">
                <a:moveTo>
                  <a:pt x="2640571" y="48196"/>
                </a:moveTo>
                <a:lnTo>
                  <a:pt x="2638463" y="48196"/>
                </a:lnTo>
                <a:lnTo>
                  <a:pt x="2636033" y="48527"/>
                </a:lnTo>
                <a:lnTo>
                  <a:pt x="2634653" y="49898"/>
                </a:lnTo>
                <a:lnTo>
                  <a:pt x="2634653" y="54102"/>
                </a:lnTo>
                <a:lnTo>
                  <a:pt x="2636025" y="55473"/>
                </a:lnTo>
                <a:lnTo>
                  <a:pt x="2638463" y="55816"/>
                </a:lnTo>
                <a:lnTo>
                  <a:pt x="2640571" y="55816"/>
                </a:lnTo>
                <a:lnTo>
                  <a:pt x="2642273" y="54102"/>
                </a:lnTo>
                <a:lnTo>
                  <a:pt x="2642273" y="49898"/>
                </a:lnTo>
                <a:lnTo>
                  <a:pt x="2640571" y="48196"/>
                </a:lnTo>
                <a:close/>
              </a:path>
              <a:path w="3192145" h="102235">
                <a:moveTo>
                  <a:pt x="3190417" y="48196"/>
                </a:moveTo>
                <a:lnTo>
                  <a:pt x="2640571" y="48196"/>
                </a:lnTo>
                <a:lnTo>
                  <a:pt x="2642273" y="49898"/>
                </a:lnTo>
                <a:lnTo>
                  <a:pt x="2642273" y="54102"/>
                </a:lnTo>
                <a:lnTo>
                  <a:pt x="2640571" y="55816"/>
                </a:lnTo>
                <a:lnTo>
                  <a:pt x="3190417" y="55816"/>
                </a:lnTo>
                <a:lnTo>
                  <a:pt x="3192132" y="54102"/>
                </a:lnTo>
                <a:lnTo>
                  <a:pt x="3192132" y="49898"/>
                </a:lnTo>
                <a:lnTo>
                  <a:pt x="3190417" y="48196"/>
                </a:lnTo>
                <a:close/>
              </a:path>
              <a:path w="3192145" h="102235">
                <a:moveTo>
                  <a:pt x="2636033" y="48527"/>
                </a:moveTo>
                <a:lnTo>
                  <a:pt x="2613381" y="51618"/>
                </a:lnTo>
                <a:lnTo>
                  <a:pt x="2612380" y="52047"/>
                </a:lnTo>
                <a:lnTo>
                  <a:pt x="2612725" y="52200"/>
                </a:lnTo>
                <a:lnTo>
                  <a:pt x="2636025" y="55473"/>
                </a:lnTo>
                <a:lnTo>
                  <a:pt x="2634653" y="54102"/>
                </a:lnTo>
                <a:lnTo>
                  <a:pt x="2634653" y="49898"/>
                </a:lnTo>
                <a:lnTo>
                  <a:pt x="2636033" y="48527"/>
                </a:lnTo>
                <a:close/>
              </a:path>
              <a:path w="3192145" h="102235">
                <a:moveTo>
                  <a:pt x="2559621" y="0"/>
                </a:moveTo>
                <a:lnTo>
                  <a:pt x="2555900" y="1968"/>
                </a:lnTo>
                <a:lnTo>
                  <a:pt x="2555189" y="4267"/>
                </a:lnTo>
                <a:lnTo>
                  <a:pt x="2556167" y="6134"/>
                </a:lnTo>
                <a:lnTo>
                  <a:pt x="2570567" y="26352"/>
                </a:lnTo>
                <a:lnTo>
                  <a:pt x="2589757" y="42043"/>
                </a:lnTo>
                <a:lnTo>
                  <a:pt x="2612380" y="52047"/>
                </a:lnTo>
                <a:lnTo>
                  <a:pt x="2613381" y="51618"/>
                </a:lnTo>
                <a:lnTo>
                  <a:pt x="2636033" y="48527"/>
                </a:lnTo>
                <a:lnTo>
                  <a:pt x="2636367" y="48196"/>
                </a:lnTo>
                <a:lnTo>
                  <a:pt x="2638463" y="48196"/>
                </a:lnTo>
                <a:lnTo>
                  <a:pt x="2614835" y="44881"/>
                </a:lnTo>
                <a:lnTo>
                  <a:pt x="2593752" y="35555"/>
                </a:lnTo>
                <a:lnTo>
                  <a:pt x="2576137" y="21144"/>
                </a:lnTo>
                <a:lnTo>
                  <a:pt x="2562910" y="2578"/>
                </a:lnTo>
                <a:lnTo>
                  <a:pt x="2561920" y="711"/>
                </a:lnTo>
                <a:lnTo>
                  <a:pt x="2559621" y="0"/>
                </a:lnTo>
                <a:close/>
              </a:path>
              <a:path w="3192145" h="102235">
                <a:moveTo>
                  <a:pt x="2638463" y="48196"/>
                </a:moveTo>
                <a:lnTo>
                  <a:pt x="2636367" y="48196"/>
                </a:lnTo>
                <a:lnTo>
                  <a:pt x="2636033" y="48527"/>
                </a:lnTo>
                <a:lnTo>
                  <a:pt x="2638463" y="48196"/>
                </a:lnTo>
                <a:close/>
              </a:path>
            </a:pathLst>
          </a:custGeom>
          <a:solidFill>
            <a:srgbClr val="002934"/>
          </a:solidFill>
        </p:spPr>
        <p:txBody>
          <a:bodyPr wrap="square" lIns="0" tIns="0" rIns="0" bIns="0" rtlCol="0"/>
          <a:lstStyle/>
          <a:p>
            <a:endParaRPr/>
          </a:p>
        </p:txBody>
      </p:sp>
      <p:sp>
        <p:nvSpPr>
          <p:cNvPr id="18" name="object 18"/>
          <p:cNvSpPr txBox="1"/>
          <p:nvPr/>
        </p:nvSpPr>
        <p:spPr>
          <a:xfrm>
            <a:off x="5011613" y="3683718"/>
            <a:ext cx="669290" cy="182101"/>
          </a:xfrm>
          <a:prstGeom prst="rect">
            <a:avLst/>
          </a:prstGeom>
        </p:spPr>
        <p:txBody>
          <a:bodyPr vert="horz" wrap="square" lIns="0" tIns="12700" rIns="0" bIns="0" rtlCol="0">
            <a:spAutoFit/>
          </a:bodyPr>
          <a:lstStyle/>
          <a:p>
            <a:pPr marL="12700" algn="ctr">
              <a:lnSpc>
                <a:spcPct val="100000"/>
              </a:lnSpc>
              <a:spcBef>
                <a:spcPts val="100"/>
              </a:spcBef>
            </a:pPr>
            <a:r>
              <a:rPr lang="zh-CN" altLang="en-US" sz="1100" dirty="0">
                <a:solidFill>
                  <a:srgbClr val="C1A175"/>
                </a:solidFill>
                <a:latin typeface="GillSansNova-Medium"/>
                <a:cs typeface="GillSansNova-Medium"/>
              </a:rPr>
              <a:t>设施</a:t>
            </a:r>
            <a:endParaRPr sz="1100" dirty="0">
              <a:latin typeface="GillSansNova-Medium"/>
              <a:cs typeface="GillSansNova-Medium"/>
            </a:endParaRPr>
          </a:p>
        </p:txBody>
      </p:sp>
      <p:grpSp>
        <p:nvGrpSpPr>
          <p:cNvPr id="64" name="Group 63"/>
          <p:cNvGrpSpPr/>
          <p:nvPr/>
        </p:nvGrpSpPr>
        <p:grpSpPr>
          <a:xfrm>
            <a:off x="3807796" y="3970877"/>
            <a:ext cx="3081573" cy="1131741"/>
            <a:chOff x="3807796" y="3970877"/>
            <a:chExt cx="3081573" cy="1131741"/>
          </a:xfrm>
        </p:grpSpPr>
        <p:sp>
          <p:nvSpPr>
            <p:cNvPr id="19" name="object 19"/>
            <p:cNvSpPr/>
            <p:nvPr/>
          </p:nvSpPr>
          <p:spPr>
            <a:xfrm>
              <a:off x="4662298" y="4586296"/>
              <a:ext cx="206375" cy="205740"/>
            </a:xfrm>
            <a:custGeom>
              <a:avLst/>
              <a:gdLst/>
              <a:ahLst/>
              <a:cxnLst/>
              <a:rect l="l" t="t" r="r" b="b"/>
              <a:pathLst>
                <a:path w="206375" h="205739">
                  <a:moveTo>
                    <a:pt x="202488" y="0"/>
                  </a:moveTo>
                  <a:lnTo>
                    <a:pt x="54254" y="6096"/>
                  </a:lnTo>
                  <a:lnTo>
                    <a:pt x="52971" y="7112"/>
                  </a:lnTo>
                  <a:lnTo>
                    <a:pt x="0" y="202018"/>
                  </a:lnTo>
                  <a:lnTo>
                    <a:pt x="342" y="203276"/>
                  </a:lnTo>
                  <a:lnTo>
                    <a:pt x="1193" y="204152"/>
                  </a:lnTo>
                  <a:lnTo>
                    <a:pt x="3632" y="205168"/>
                  </a:lnTo>
                  <a:lnTo>
                    <a:pt x="4483" y="205054"/>
                  </a:lnTo>
                  <a:lnTo>
                    <a:pt x="35820" y="196951"/>
                  </a:lnTo>
                  <a:lnTo>
                    <a:pt x="8483" y="196951"/>
                  </a:lnTo>
                  <a:lnTo>
                    <a:pt x="58534" y="12763"/>
                  </a:lnTo>
                  <a:lnTo>
                    <a:pt x="199085" y="6997"/>
                  </a:lnTo>
                  <a:lnTo>
                    <a:pt x="205947" y="6997"/>
                  </a:lnTo>
                  <a:lnTo>
                    <a:pt x="206057" y="3530"/>
                  </a:lnTo>
                  <a:lnTo>
                    <a:pt x="205028" y="990"/>
                  </a:lnTo>
                  <a:lnTo>
                    <a:pt x="202488" y="0"/>
                  </a:lnTo>
                  <a:close/>
                </a:path>
                <a:path w="206375" h="205739">
                  <a:moveTo>
                    <a:pt x="205947" y="6997"/>
                  </a:moveTo>
                  <a:lnTo>
                    <a:pt x="199085" y="6997"/>
                  </a:lnTo>
                  <a:lnTo>
                    <a:pt x="194589" y="148818"/>
                  </a:lnTo>
                  <a:lnTo>
                    <a:pt x="8483" y="196951"/>
                  </a:lnTo>
                  <a:lnTo>
                    <a:pt x="35820" y="196951"/>
                  </a:lnTo>
                  <a:lnTo>
                    <a:pt x="200266" y="154432"/>
                  </a:lnTo>
                  <a:lnTo>
                    <a:pt x="201307" y="153123"/>
                  </a:lnTo>
                  <a:lnTo>
                    <a:pt x="205947" y="6997"/>
                  </a:lnTo>
                  <a:close/>
                </a:path>
              </a:pathLst>
            </a:custGeom>
            <a:solidFill>
              <a:srgbClr val="002934"/>
            </a:solidFill>
          </p:spPr>
          <p:txBody>
            <a:bodyPr wrap="square" lIns="0" tIns="0" rIns="0" bIns="0" rtlCol="0"/>
            <a:lstStyle/>
            <a:p>
              <a:endParaRPr/>
            </a:p>
          </p:txBody>
        </p:sp>
        <p:sp>
          <p:nvSpPr>
            <p:cNvPr id="20" name="object 20"/>
            <p:cNvSpPr/>
            <p:nvPr/>
          </p:nvSpPr>
          <p:spPr>
            <a:xfrm>
              <a:off x="4570751" y="4819851"/>
              <a:ext cx="57785" cy="62865"/>
            </a:xfrm>
            <a:custGeom>
              <a:avLst/>
              <a:gdLst/>
              <a:ahLst/>
              <a:cxnLst/>
              <a:rect l="l" t="t" r="r" b="b"/>
              <a:pathLst>
                <a:path w="57785" h="62864">
                  <a:moveTo>
                    <a:pt x="53746" y="0"/>
                  </a:moveTo>
                  <a:lnTo>
                    <a:pt x="51676" y="635"/>
                  </a:lnTo>
                  <a:lnTo>
                    <a:pt x="50799" y="2324"/>
                  </a:lnTo>
                  <a:lnTo>
                    <a:pt x="40874" y="18794"/>
                  </a:lnTo>
                  <a:lnTo>
                    <a:pt x="29173" y="33618"/>
                  </a:lnTo>
                  <a:lnTo>
                    <a:pt x="16122" y="46320"/>
                  </a:lnTo>
                  <a:lnTo>
                    <a:pt x="2146" y="56426"/>
                  </a:lnTo>
                  <a:lnTo>
                    <a:pt x="520" y="57391"/>
                  </a:lnTo>
                  <a:lnTo>
                    <a:pt x="0" y="59512"/>
                  </a:lnTo>
                  <a:lnTo>
                    <a:pt x="1625" y="62191"/>
                  </a:lnTo>
                  <a:lnTo>
                    <a:pt x="2755" y="62776"/>
                  </a:lnTo>
                  <a:lnTo>
                    <a:pt x="3911" y="62776"/>
                  </a:lnTo>
                  <a:lnTo>
                    <a:pt x="34164" y="38292"/>
                  </a:lnTo>
                  <a:lnTo>
                    <a:pt x="56870" y="5473"/>
                  </a:lnTo>
                  <a:lnTo>
                    <a:pt x="57746" y="3797"/>
                  </a:lnTo>
                  <a:lnTo>
                    <a:pt x="57086" y="1727"/>
                  </a:lnTo>
                  <a:lnTo>
                    <a:pt x="53746" y="0"/>
                  </a:lnTo>
                  <a:close/>
                </a:path>
              </a:pathLst>
            </a:custGeom>
            <a:solidFill>
              <a:srgbClr val="002934"/>
            </a:solidFill>
          </p:spPr>
          <p:txBody>
            <a:bodyPr wrap="square" lIns="0" tIns="0" rIns="0" bIns="0" rtlCol="0"/>
            <a:lstStyle/>
            <a:p>
              <a:endParaRPr/>
            </a:p>
          </p:txBody>
        </p:sp>
        <p:sp>
          <p:nvSpPr>
            <p:cNvPr id="21" name="object 21"/>
            <p:cNvSpPr/>
            <p:nvPr/>
          </p:nvSpPr>
          <p:spPr>
            <a:xfrm>
              <a:off x="4619791" y="4587385"/>
              <a:ext cx="249554" cy="241300"/>
            </a:xfrm>
            <a:custGeom>
              <a:avLst/>
              <a:gdLst/>
              <a:ahLst/>
              <a:cxnLst/>
              <a:rect l="l" t="t" r="r" b="b"/>
              <a:pathLst>
                <a:path w="249554" h="241300">
                  <a:moveTo>
                    <a:pt x="246824" y="0"/>
                  </a:moveTo>
                  <a:lnTo>
                    <a:pt x="244652" y="0"/>
                  </a:lnTo>
                  <a:lnTo>
                    <a:pt x="44145" y="199847"/>
                  </a:lnTo>
                  <a:lnTo>
                    <a:pt x="39872" y="204567"/>
                  </a:lnTo>
                  <a:lnTo>
                    <a:pt x="29483" y="215091"/>
                  </a:lnTo>
                  <a:lnTo>
                    <a:pt x="16073" y="226623"/>
                  </a:lnTo>
                  <a:lnTo>
                    <a:pt x="2743" y="234365"/>
                  </a:lnTo>
                  <a:lnTo>
                    <a:pt x="952" y="234975"/>
                  </a:lnTo>
                  <a:lnTo>
                    <a:pt x="0" y="236931"/>
                  </a:lnTo>
                  <a:lnTo>
                    <a:pt x="1104" y="240131"/>
                  </a:lnTo>
                  <a:lnTo>
                    <a:pt x="2438" y="241020"/>
                  </a:lnTo>
                  <a:lnTo>
                    <a:pt x="3860" y="241020"/>
                  </a:lnTo>
                  <a:lnTo>
                    <a:pt x="44426" y="209749"/>
                  </a:lnTo>
                  <a:lnTo>
                    <a:pt x="49161" y="204508"/>
                  </a:lnTo>
                  <a:lnTo>
                    <a:pt x="249491" y="4851"/>
                  </a:lnTo>
                  <a:lnTo>
                    <a:pt x="249491" y="2679"/>
                  </a:lnTo>
                  <a:lnTo>
                    <a:pt x="246824" y="0"/>
                  </a:lnTo>
                  <a:close/>
                </a:path>
              </a:pathLst>
            </a:custGeom>
            <a:solidFill>
              <a:srgbClr val="002934"/>
            </a:solidFill>
          </p:spPr>
          <p:txBody>
            <a:bodyPr wrap="square" lIns="0" tIns="0" rIns="0" bIns="0" rtlCol="0"/>
            <a:lstStyle/>
            <a:p>
              <a:endParaRPr/>
            </a:p>
          </p:txBody>
        </p:sp>
        <p:sp>
          <p:nvSpPr>
            <p:cNvPr id="22" name="object 22"/>
            <p:cNvSpPr/>
            <p:nvPr/>
          </p:nvSpPr>
          <p:spPr>
            <a:xfrm>
              <a:off x="4714428" y="4591991"/>
              <a:ext cx="149860" cy="149225"/>
            </a:xfrm>
            <a:custGeom>
              <a:avLst/>
              <a:gdLst/>
              <a:ahLst/>
              <a:cxnLst/>
              <a:rect l="l" t="t" r="r" b="b"/>
              <a:pathLst>
                <a:path w="149860" h="149225">
                  <a:moveTo>
                    <a:pt x="4851" y="0"/>
                  </a:moveTo>
                  <a:lnTo>
                    <a:pt x="2679" y="0"/>
                  </a:lnTo>
                  <a:lnTo>
                    <a:pt x="0" y="2667"/>
                  </a:lnTo>
                  <a:lnTo>
                    <a:pt x="0" y="4838"/>
                  </a:lnTo>
                  <a:lnTo>
                    <a:pt x="143382" y="148221"/>
                  </a:lnTo>
                  <a:lnTo>
                    <a:pt x="145808" y="149225"/>
                  </a:lnTo>
                  <a:lnTo>
                    <a:pt x="148234" y="148221"/>
                  </a:lnTo>
                  <a:lnTo>
                    <a:pt x="149567" y="146888"/>
                  </a:lnTo>
                  <a:lnTo>
                    <a:pt x="149567" y="144716"/>
                  </a:lnTo>
                  <a:lnTo>
                    <a:pt x="4851" y="0"/>
                  </a:lnTo>
                  <a:close/>
                </a:path>
              </a:pathLst>
            </a:custGeom>
            <a:solidFill>
              <a:srgbClr val="002934"/>
            </a:solidFill>
          </p:spPr>
          <p:txBody>
            <a:bodyPr wrap="square" lIns="0" tIns="0" rIns="0" bIns="0" rtlCol="0"/>
            <a:lstStyle/>
            <a:p>
              <a:endParaRPr/>
            </a:p>
          </p:txBody>
        </p:sp>
        <p:sp>
          <p:nvSpPr>
            <p:cNvPr id="23" name="object 23"/>
            <p:cNvSpPr/>
            <p:nvPr/>
          </p:nvSpPr>
          <p:spPr>
            <a:xfrm>
              <a:off x="4771690" y="4603352"/>
              <a:ext cx="50165" cy="10160"/>
            </a:xfrm>
            <a:custGeom>
              <a:avLst/>
              <a:gdLst/>
              <a:ahLst/>
              <a:cxnLst/>
              <a:rect l="l" t="t" r="r" b="b"/>
              <a:pathLst>
                <a:path w="50164" h="10160">
                  <a:moveTo>
                    <a:pt x="48158" y="0"/>
                  </a:moveTo>
                  <a:lnTo>
                    <a:pt x="46113" y="63"/>
                  </a:lnTo>
                  <a:lnTo>
                    <a:pt x="1422" y="3048"/>
                  </a:lnTo>
                  <a:lnTo>
                    <a:pt x="0" y="4673"/>
                  </a:lnTo>
                  <a:lnTo>
                    <a:pt x="241" y="8382"/>
                  </a:lnTo>
                  <a:lnTo>
                    <a:pt x="1752" y="9766"/>
                  </a:lnTo>
                  <a:lnTo>
                    <a:pt x="3543" y="9766"/>
                  </a:lnTo>
                  <a:lnTo>
                    <a:pt x="48463" y="6781"/>
                  </a:lnTo>
                  <a:lnTo>
                    <a:pt x="49898" y="5143"/>
                  </a:lnTo>
                  <a:lnTo>
                    <a:pt x="49644" y="1371"/>
                  </a:lnTo>
                  <a:lnTo>
                    <a:pt x="48158" y="0"/>
                  </a:lnTo>
                  <a:close/>
                </a:path>
              </a:pathLst>
            </a:custGeom>
            <a:solidFill>
              <a:srgbClr val="002934"/>
            </a:solidFill>
          </p:spPr>
          <p:txBody>
            <a:bodyPr wrap="square" lIns="0" tIns="0" rIns="0" bIns="0" rtlCol="0"/>
            <a:lstStyle/>
            <a:p>
              <a:endParaRPr/>
            </a:p>
          </p:txBody>
        </p:sp>
        <p:sp>
          <p:nvSpPr>
            <p:cNvPr id="24" name="object 24"/>
            <p:cNvSpPr/>
            <p:nvPr/>
          </p:nvSpPr>
          <p:spPr>
            <a:xfrm>
              <a:off x="4572879" y="4771030"/>
              <a:ext cx="63500" cy="63500"/>
            </a:xfrm>
            <a:custGeom>
              <a:avLst/>
              <a:gdLst/>
              <a:ahLst/>
              <a:cxnLst/>
              <a:rect l="l" t="t" r="r" b="b"/>
              <a:pathLst>
                <a:path w="63500" h="63500">
                  <a:moveTo>
                    <a:pt x="31711" y="0"/>
                  </a:moveTo>
                  <a:lnTo>
                    <a:pt x="19379" y="2495"/>
                  </a:lnTo>
                  <a:lnTo>
                    <a:pt x="9297" y="9296"/>
                  </a:lnTo>
                  <a:lnTo>
                    <a:pt x="2495" y="19373"/>
                  </a:lnTo>
                  <a:lnTo>
                    <a:pt x="0" y="31699"/>
                  </a:lnTo>
                  <a:lnTo>
                    <a:pt x="2495" y="44031"/>
                  </a:lnTo>
                  <a:lnTo>
                    <a:pt x="9297" y="54113"/>
                  </a:lnTo>
                  <a:lnTo>
                    <a:pt x="19379" y="60915"/>
                  </a:lnTo>
                  <a:lnTo>
                    <a:pt x="31711" y="63411"/>
                  </a:lnTo>
                  <a:lnTo>
                    <a:pt x="44037" y="60915"/>
                  </a:lnTo>
                  <a:lnTo>
                    <a:pt x="50499" y="56553"/>
                  </a:lnTo>
                  <a:lnTo>
                    <a:pt x="31711" y="56553"/>
                  </a:lnTo>
                  <a:lnTo>
                    <a:pt x="22042" y="54598"/>
                  </a:lnTo>
                  <a:lnTo>
                    <a:pt x="14141" y="49269"/>
                  </a:lnTo>
                  <a:lnTo>
                    <a:pt x="8812" y="41369"/>
                  </a:lnTo>
                  <a:lnTo>
                    <a:pt x="6858" y="31699"/>
                  </a:lnTo>
                  <a:lnTo>
                    <a:pt x="8812" y="22034"/>
                  </a:lnTo>
                  <a:lnTo>
                    <a:pt x="14141" y="14133"/>
                  </a:lnTo>
                  <a:lnTo>
                    <a:pt x="22042" y="8801"/>
                  </a:lnTo>
                  <a:lnTo>
                    <a:pt x="31711" y="6845"/>
                  </a:lnTo>
                  <a:lnTo>
                    <a:pt x="50482" y="6845"/>
                  </a:lnTo>
                  <a:lnTo>
                    <a:pt x="44037" y="2495"/>
                  </a:lnTo>
                  <a:lnTo>
                    <a:pt x="31711" y="0"/>
                  </a:lnTo>
                  <a:close/>
                </a:path>
                <a:path w="63500" h="63500">
                  <a:moveTo>
                    <a:pt x="50482" y="6845"/>
                  </a:moveTo>
                  <a:lnTo>
                    <a:pt x="31711" y="6845"/>
                  </a:lnTo>
                  <a:lnTo>
                    <a:pt x="41376" y="8801"/>
                  </a:lnTo>
                  <a:lnTo>
                    <a:pt x="49277" y="14133"/>
                  </a:lnTo>
                  <a:lnTo>
                    <a:pt x="54609" y="22034"/>
                  </a:lnTo>
                  <a:lnTo>
                    <a:pt x="56565" y="31699"/>
                  </a:lnTo>
                  <a:lnTo>
                    <a:pt x="54609" y="41369"/>
                  </a:lnTo>
                  <a:lnTo>
                    <a:pt x="49277" y="49269"/>
                  </a:lnTo>
                  <a:lnTo>
                    <a:pt x="41376" y="54598"/>
                  </a:lnTo>
                  <a:lnTo>
                    <a:pt x="31711" y="56553"/>
                  </a:lnTo>
                  <a:lnTo>
                    <a:pt x="50499" y="56553"/>
                  </a:lnTo>
                  <a:lnTo>
                    <a:pt x="54114" y="54113"/>
                  </a:lnTo>
                  <a:lnTo>
                    <a:pt x="60915" y="44031"/>
                  </a:lnTo>
                  <a:lnTo>
                    <a:pt x="63411" y="31699"/>
                  </a:lnTo>
                  <a:lnTo>
                    <a:pt x="60915" y="19373"/>
                  </a:lnTo>
                  <a:lnTo>
                    <a:pt x="54114" y="9296"/>
                  </a:lnTo>
                  <a:lnTo>
                    <a:pt x="50482" y="6845"/>
                  </a:lnTo>
                  <a:close/>
                </a:path>
              </a:pathLst>
            </a:custGeom>
            <a:solidFill>
              <a:srgbClr val="002934"/>
            </a:solidFill>
          </p:spPr>
          <p:txBody>
            <a:bodyPr wrap="square" lIns="0" tIns="0" rIns="0" bIns="0" rtlCol="0"/>
            <a:lstStyle/>
            <a:p>
              <a:endParaRPr/>
            </a:p>
          </p:txBody>
        </p:sp>
        <p:sp>
          <p:nvSpPr>
            <p:cNvPr id="25" name="object 25"/>
            <p:cNvSpPr txBox="1"/>
            <p:nvPr/>
          </p:nvSpPr>
          <p:spPr>
            <a:xfrm>
              <a:off x="4537395" y="4928981"/>
              <a:ext cx="365760" cy="91692"/>
            </a:xfrm>
            <a:prstGeom prst="rect">
              <a:avLst/>
            </a:prstGeom>
          </p:spPr>
          <p:txBody>
            <a:bodyPr vert="horz" wrap="square" lIns="0" tIns="14605" rIns="0" bIns="0" rtlCol="0">
              <a:spAutoFit/>
            </a:bodyPr>
            <a:lstStyle/>
            <a:p>
              <a:pPr marL="12700">
                <a:lnSpc>
                  <a:spcPct val="100000"/>
                </a:lnSpc>
                <a:spcBef>
                  <a:spcPts val="115"/>
                </a:spcBef>
              </a:pPr>
              <a:r>
                <a:rPr lang="zh-CN" altLang="en-US" sz="500" dirty="0">
                  <a:solidFill>
                    <a:srgbClr val="002934"/>
                  </a:solidFill>
                  <a:latin typeface="GillSansNova-Book"/>
                  <a:cs typeface="GillSansNova-Book"/>
                </a:rPr>
                <a:t>儿童俱乐部</a:t>
              </a:r>
              <a:endParaRPr sz="500" dirty="0">
                <a:latin typeface="GillSansNova-Book"/>
                <a:cs typeface="GillSansNova-Book"/>
              </a:endParaRPr>
            </a:p>
          </p:txBody>
        </p:sp>
        <p:sp>
          <p:nvSpPr>
            <p:cNvPr id="26" name="object 26"/>
            <p:cNvSpPr txBox="1"/>
            <p:nvPr/>
          </p:nvSpPr>
          <p:spPr>
            <a:xfrm>
              <a:off x="4626829" y="4316594"/>
              <a:ext cx="384783" cy="91692"/>
            </a:xfrm>
            <a:prstGeom prst="rect">
              <a:avLst/>
            </a:prstGeom>
          </p:spPr>
          <p:txBody>
            <a:bodyPr vert="horz" wrap="square" lIns="0" tIns="14605" rIns="0" bIns="0" rtlCol="0">
              <a:spAutoFit/>
            </a:bodyPr>
            <a:lstStyle/>
            <a:p>
              <a:pPr marL="12700">
                <a:lnSpc>
                  <a:spcPct val="100000"/>
                </a:lnSpc>
                <a:spcBef>
                  <a:spcPts val="115"/>
                </a:spcBef>
              </a:pPr>
              <a:r>
                <a:rPr lang="zh-CN" altLang="en-US" sz="500" dirty="0">
                  <a:solidFill>
                    <a:srgbClr val="002934"/>
                  </a:solidFill>
                  <a:latin typeface="GillSansNova-Book"/>
                  <a:cs typeface="GillSansNova-Book"/>
                </a:rPr>
                <a:t>高尔夫球场</a:t>
              </a:r>
              <a:endParaRPr sz="500" dirty="0">
                <a:latin typeface="GillSansNova-Book"/>
                <a:cs typeface="GillSansNova-Book"/>
              </a:endParaRPr>
            </a:p>
          </p:txBody>
        </p:sp>
        <p:sp>
          <p:nvSpPr>
            <p:cNvPr id="27" name="object 27"/>
            <p:cNvSpPr/>
            <p:nvPr/>
          </p:nvSpPr>
          <p:spPr>
            <a:xfrm>
              <a:off x="4614223" y="4075332"/>
              <a:ext cx="143510" cy="137160"/>
            </a:xfrm>
            <a:custGeom>
              <a:avLst/>
              <a:gdLst/>
              <a:ahLst/>
              <a:cxnLst/>
              <a:rect l="l" t="t" r="r" b="b"/>
              <a:pathLst>
                <a:path w="143510" h="137160">
                  <a:moveTo>
                    <a:pt x="44947" y="86740"/>
                  </a:moveTo>
                  <a:lnTo>
                    <a:pt x="44813" y="87175"/>
                  </a:lnTo>
                  <a:lnTo>
                    <a:pt x="44087" y="94373"/>
                  </a:lnTo>
                  <a:lnTo>
                    <a:pt x="43992" y="95707"/>
                  </a:lnTo>
                  <a:lnTo>
                    <a:pt x="47802" y="95796"/>
                  </a:lnTo>
                  <a:lnTo>
                    <a:pt x="43992" y="95846"/>
                  </a:lnTo>
                  <a:lnTo>
                    <a:pt x="43992" y="96380"/>
                  </a:lnTo>
                  <a:lnTo>
                    <a:pt x="47043" y="111692"/>
                  </a:lnTo>
                  <a:lnTo>
                    <a:pt x="55522" y="124579"/>
                  </a:lnTo>
                  <a:lnTo>
                    <a:pt x="68390" y="133529"/>
                  </a:lnTo>
                  <a:lnTo>
                    <a:pt x="84607" y="137033"/>
                  </a:lnTo>
                  <a:lnTo>
                    <a:pt x="84721" y="129413"/>
                  </a:lnTo>
                  <a:lnTo>
                    <a:pt x="71463" y="126560"/>
                  </a:lnTo>
                  <a:lnTo>
                    <a:pt x="60980" y="119264"/>
                  </a:lnTo>
                  <a:lnTo>
                    <a:pt x="54091" y="108783"/>
                  </a:lnTo>
                  <a:lnTo>
                    <a:pt x="51612" y="96380"/>
                  </a:lnTo>
                  <a:lnTo>
                    <a:pt x="51612" y="95313"/>
                  </a:lnTo>
                  <a:lnTo>
                    <a:pt x="52868" y="89103"/>
                  </a:lnTo>
                  <a:lnTo>
                    <a:pt x="49771" y="89103"/>
                  </a:lnTo>
                  <a:lnTo>
                    <a:pt x="47853" y="88226"/>
                  </a:lnTo>
                  <a:lnTo>
                    <a:pt x="44947" y="86740"/>
                  </a:lnTo>
                  <a:close/>
                </a:path>
                <a:path w="143510" h="137160">
                  <a:moveTo>
                    <a:pt x="107892" y="62103"/>
                  </a:moveTo>
                  <a:lnTo>
                    <a:pt x="85445" y="62103"/>
                  </a:lnTo>
                  <a:lnTo>
                    <a:pt x="98458" y="64767"/>
                  </a:lnTo>
                  <a:lnTo>
                    <a:pt x="109089" y="71940"/>
                  </a:lnTo>
                  <a:lnTo>
                    <a:pt x="116198" y="82510"/>
                  </a:lnTo>
                  <a:lnTo>
                    <a:pt x="116311" y="82891"/>
                  </a:lnTo>
                  <a:lnTo>
                    <a:pt x="118803" y="95313"/>
                  </a:lnTo>
                  <a:lnTo>
                    <a:pt x="118884" y="95986"/>
                  </a:lnTo>
                  <a:lnTo>
                    <a:pt x="116165" y="109126"/>
                  </a:lnTo>
                  <a:lnTo>
                    <a:pt x="108945" y="119740"/>
                  </a:lnTo>
                  <a:lnTo>
                    <a:pt x="98283" y="126827"/>
                  </a:lnTo>
                  <a:lnTo>
                    <a:pt x="85242" y="129413"/>
                  </a:lnTo>
                  <a:lnTo>
                    <a:pt x="84721" y="129413"/>
                  </a:lnTo>
                  <a:lnTo>
                    <a:pt x="84607" y="137033"/>
                  </a:lnTo>
                  <a:lnTo>
                    <a:pt x="85242" y="137033"/>
                  </a:lnTo>
                  <a:lnTo>
                    <a:pt x="101210" y="133866"/>
                  </a:lnTo>
                  <a:lnTo>
                    <a:pt x="114298" y="125152"/>
                  </a:lnTo>
                  <a:lnTo>
                    <a:pt x="123173" y="112122"/>
                  </a:lnTo>
                  <a:lnTo>
                    <a:pt x="126428" y="96380"/>
                  </a:lnTo>
                  <a:lnTo>
                    <a:pt x="126423" y="95313"/>
                  </a:lnTo>
                  <a:lnTo>
                    <a:pt x="126234" y="94373"/>
                  </a:lnTo>
                  <a:lnTo>
                    <a:pt x="122364" y="94373"/>
                  </a:lnTo>
                  <a:lnTo>
                    <a:pt x="120103" y="93535"/>
                  </a:lnTo>
                  <a:lnTo>
                    <a:pt x="118351" y="89700"/>
                  </a:lnTo>
                  <a:lnTo>
                    <a:pt x="119189" y="87439"/>
                  </a:lnTo>
                  <a:lnTo>
                    <a:pt x="124362" y="85045"/>
                  </a:lnTo>
                  <a:lnTo>
                    <a:pt x="123275" y="79629"/>
                  </a:lnTo>
                  <a:lnTo>
                    <a:pt x="114476" y="66548"/>
                  </a:lnTo>
                  <a:lnTo>
                    <a:pt x="107892" y="62103"/>
                  </a:lnTo>
                  <a:close/>
                </a:path>
                <a:path w="143510" h="137160">
                  <a:moveTo>
                    <a:pt x="118884" y="95961"/>
                  </a:moveTo>
                  <a:close/>
                </a:path>
                <a:path w="143510" h="137160">
                  <a:moveTo>
                    <a:pt x="43992" y="95707"/>
                  </a:moveTo>
                  <a:lnTo>
                    <a:pt x="43992" y="95846"/>
                  </a:lnTo>
                  <a:lnTo>
                    <a:pt x="47802" y="95796"/>
                  </a:lnTo>
                  <a:lnTo>
                    <a:pt x="43992" y="95707"/>
                  </a:lnTo>
                  <a:close/>
                </a:path>
                <a:path w="143510" h="137160">
                  <a:moveTo>
                    <a:pt x="124362" y="85045"/>
                  </a:moveTo>
                  <a:lnTo>
                    <a:pt x="119189" y="87439"/>
                  </a:lnTo>
                  <a:lnTo>
                    <a:pt x="118351" y="89700"/>
                  </a:lnTo>
                  <a:lnTo>
                    <a:pt x="120103" y="93535"/>
                  </a:lnTo>
                  <a:lnTo>
                    <a:pt x="122364" y="94373"/>
                  </a:lnTo>
                  <a:lnTo>
                    <a:pt x="125912" y="92769"/>
                  </a:lnTo>
                  <a:lnTo>
                    <a:pt x="124362" y="85045"/>
                  </a:lnTo>
                  <a:close/>
                </a:path>
                <a:path w="143510" h="137160">
                  <a:moveTo>
                    <a:pt x="125912" y="92769"/>
                  </a:moveTo>
                  <a:lnTo>
                    <a:pt x="122364" y="94373"/>
                  </a:lnTo>
                  <a:lnTo>
                    <a:pt x="126234" y="94373"/>
                  </a:lnTo>
                  <a:lnTo>
                    <a:pt x="125912" y="92769"/>
                  </a:lnTo>
                  <a:close/>
                </a:path>
                <a:path w="143510" h="137160">
                  <a:moveTo>
                    <a:pt x="87268" y="7620"/>
                  </a:moveTo>
                  <a:lnTo>
                    <a:pt x="47612" y="7620"/>
                  </a:lnTo>
                  <a:lnTo>
                    <a:pt x="56414" y="8055"/>
                  </a:lnTo>
                  <a:lnTo>
                    <a:pt x="65687" y="9401"/>
                  </a:lnTo>
                  <a:lnTo>
                    <a:pt x="106016" y="25293"/>
                  </a:lnTo>
                  <a:lnTo>
                    <a:pt x="134885" y="59012"/>
                  </a:lnTo>
                  <a:lnTo>
                    <a:pt x="135750" y="68237"/>
                  </a:lnTo>
                  <a:lnTo>
                    <a:pt x="135280" y="70802"/>
                  </a:lnTo>
                  <a:lnTo>
                    <a:pt x="134327" y="73279"/>
                  </a:lnTo>
                  <a:lnTo>
                    <a:pt x="131927" y="79336"/>
                  </a:lnTo>
                  <a:lnTo>
                    <a:pt x="128079" y="83324"/>
                  </a:lnTo>
                  <a:lnTo>
                    <a:pt x="124362" y="85045"/>
                  </a:lnTo>
                  <a:lnTo>
                    <a:pt x="125912" y="92769"/>
                  </a:lnTo>
                  <a:lnTo>
                    <a:pt x="132588" y="89750"/>
                  </a:lnTo>
                  <a:lnTo>
                    <a:pt x="138430" y="83908"/>
                  </a:lnTo>
                  <a:lnTo>
                    <a:pt x="142741" y="72619"/>
                  </a:lnTo>
                  <a:lnTo>
                    <a:pt x="143370" y="69126"/>
                  </a:lnTo>
                  <a:lnTo>
                    <a:pt x="143261" y="64733"/>
                  </a:lnTo>
                  <a:lnTo>
                    <a:pt x="119496" y="25564"/>
                  </a:lnTo>
                  <a:lnTo>
                    <a:pt x="87845" y="7810"/>
                  </a:lnTo>
                  <a:lnTo>
                    <a:pt x="87268" y="7620"/>
                  </a:lnTo>
                  <a:close/>
                </a:path>
                <a:path w="143510" h="137160">
                  <a:moveTo>
                    <a:pt x="47266" y="79380"/>
                  </a:moveTo>
                  <a:lnTo>
                    <a:pt x="47150" y="79629"/>
                  </a:lnTo>
                  <a:lnTo>
                    <a:pt x="44947" y="86740"/>
                  </a:lnTo>
                  <a:lnTo>
                    <a:pt x="47909" y="88252"/>
                  </a:lnTo>
                  <a:lnTo>
                    <a:pt x="49771" y="89103"/>
                  </a:lnTo>
                  <a:lnTo>
                    <a:pt x="52031" y="88252"/>
                  </a:lnTo>
                  <a:lnTo>
                    <a:pt x="53771" y="84416"/>
                  </a:lnTo>
                  <a:lnTo>
                    <a:pt x="52920" y="82156"/>
                  </a:lnTo>
                  <a:lnTo>
                    <a:pt x="51003" y="81292"/>
                  </a:lnTo>
                  <a:lnTo>
                    <a:pt x="47266" y="79380"/>
                  </a:lnTo>
                  <a:close/>
                </a:path>
                <a:path w="143510" h="137160">
                  <a:moveTo>
                    <a:pt x="85483" y="54483"/>
                  </a:moveTo>
                  <a:lnTo>
                    <a:pt x="85280" y="54483"/>
                  </a:lnTo>
                  <a:lnTo>
                    <a:pt x="76842" y="55325"/>
                  </a:lnTo>
                  <a:lnTo>
                    <a:pt x="47266" y="79380"/>
                  </a:lnTo>
                  <a:lnTo>
                    <a:pt x="51003" y="81292"/>
                  </a:lnTo>
                  <a:lnTo>
                    <a:pt x="52920" y="82156"/>
                  </a:lnTo>
                  <a:lnTo>
                    <a:pt x="53771" y="84416"/>
                  </a:lnTo>
                  <a:lnTo>
                    <a:pt x="52031" y="88252"/>
                  </a:lnTo>
                  <a:lnTo>
                    <a:pt x="49771" y="89103"/>
                  </a:lnTo>
                  <a:lnTo>
                    <a:pt x="52868" y="89103"/>
                  </a:lnTo>
                  <a:lnTo>
                    <a:pt x="54201" y="82510"/>
                  </a:lnTo>
                  <a:lnTo>
                    <a:pt x="61321" y="71934"/>
                  </a:lnTo>
                  <a:lnTo>
                    <a:pt x="71970" y="64767"/>
                  </a:lnTo>
                  <a:lnTo>
                    <a:pt x="85280" y="62103"/>
                  </a:lnTo>
                  <a:lnTo>
                    <a:pt x="107892" y="62103"/>
                  </a:lnTo>
                  <a:lnTo>
                    <a:pt x="102249" y="58293"/>
                  </a:lnTo>
                  <a:lnTo>
                    <a:pt x="85458" y="58293"/>
                  </a:lnTo>
                  <a:lnTo>
                    <a:pt x="85483" y="54483"/>
                  </a:lnTo>
                  <a:close/>
                </a:path>
                <a:path w="143510" h="137160">
                  <a:moveTo>
                    <a:pt x="1920" y="23635"/>
                  </a:moveTo>
                  <a:lnTo>
                    <a:pt x="635" y="26758"/>
                  </a:lnTo>
                  <a:lnTo>
                    <a:pt x="0" y="30276"/>
                  </a:lnTo>
                  <a:lnTo>
                    <a:pt x="0" y="33845"/>
                  </a:lnTo>
                  <a:lnTo>
                    <a:pt x="19978" y="70406"/>
                  </a:lnTo>
                  <a:lnTo>
                    <a:pt x="44947" y="86740"/>
                  </a:lnTo>
                  <a:lnTo>
                    <a:pt x="47150" y="79629"/>
                  </a:lnTo>
                  <a:lnTo>
                    <a:pt x="47180" y="79336"/>
                  </a:lnTo>
                  <a:lnTo>
                    <a:pt x="41219" y="76287"/>
                  </a:lnTo>
                  <a:lnTo>
                    <a:pt x="32546" y="70719"/>
                  </a:lnTo>
                  <a:lnTo>
                    <a:pt x="8313" y="39613"/>
                  </a:lnTo>
                  <a:lnTo>
                    <a:pt x="7620" y="33845"/>
                  </a:lnTo>
                  <a:lnTo>
                    <a:pt x="7620" y="31178"/>
                  </a:lnTo>
                  <a:lnTo>
                    <a:pt x="8089" y="28676"/>
                  </a:lnTo>
                  <a:lnTo>
                    <a:pt x="9118" y="26149"/>
                  </a:lnTo>
                  <a:lnTo>
                    <a:pt x="9558" y="24892"/>
                  </a:lnTo>
                  <a:lnTo>
                    <a:pt x="5511" y="24892"/>
                  </a:lnTo>
                  <a:lnTo>
                    <a:pt x="1920" y="23635"/>
                  </a:lnTo>
                  <a:close/>
                </a:path>
                <a:path w="143510" h="137160">
                  <a:moveTo>
                    <a:pt x="85559" y="54498"/>
                  </a:moveTo>
                  <a:lnTo>
                    <a:pt x="85458" y="58293"/>
                  </a:lnTo>
                  <a:lnTo>
                    <a:pt x="102249" y="58293"/>
                  </a:lnTo>
                  <a:lnTo>
                    <a:pt x="101435" y="57743"/>
                  </a:lnTo>
                  <a:lnTo>
                    <a:pt x="85559" y="54498"/>
                  </a:lnTo>
                  <a:close/>
                </a:path>
                <a:path w="143510" h="137160">
                  <a:moveTo>
                    <a:pt x="85559" y="54483"/>
                  </a:moveTo>
                  <a:close/>
                </a:path>
                <a:path w="143510" h="137160">
                  <a:moveTo>
                    <a:pt x="1993" y="23456"/>
                  </a:moveTo>
                  <a:lnTo>
                    <a:pt x="1920" y="23635"/>
                  </a:lnTo>
                  <a:lnTo>
                    <a:pt x="5511" y="24892"/>
                  </a:lnTo>
                  <a:lnTo>
                    <a:pt x="1993" y="23456"/>
                  </a:lnTo>
                  <a:close/>
                </a:path>
                <a:path w="143510" h="137160">
                  <a:moveTo>
                    <a:pt x="10060" y="23456"/>
                  </a:moveTo>
                  <a:lnTo>
                    <a:pt x="1993" y="23456"/>
                  </a:lnTo>
                  <a:lnTo>
                    <a:pt x="5511" y="24892"/>
                  </a:lnTo>
                  <a:lnTo>
                    <a:pt x="9558" y="24892"/>
                  </a:lnTo>
                  <a:lnTo>
                    <a:pt x="10060" y="23456"/>
                  </a:lnTo>
                  <a:close/>
                </a:path>
                <a:path w="143510" h="137160">
                  <a:moveTo>
                    <a:pt x="47612" y="0"/>
                  </a:moveTo>
                  <a:lnTo>
                    <a:pt x="4660" y="15760"/>
                  </a:lnTo>
                  <a:lnTo>
                    <a:pt x="1920" y="23635"/>
                  </a:lnTo>
                  <a:lnTo>
                    <a:pt x="1993" y="23456"/>
                  </a:lnTo>
                  <a:lnTo>
                    <a:pt x="10060" y="23456"/>
                  </a:lnTo>
                  <a:lnTo>
                    <a:pt x="47612" y="7620"/>
                  </a:lnTo>
                  <a:lnTo>
                    <a:pt x="87268" y="7620"/>
                  </a:lnTo>
                  <a:lnTo>
                    <a:pt x="77382" y="4355"/>
                  </a:lnTo>
                  <a:lnTo>
                    <a:pt x="67114" y="1919"/>
                  </a:lnTo>
                  <a:lnTo>
                    <a:pt x="57154" y="475"/>
                  </a:lnTo>
                  <a:lnTo>
                    <a:pt x="47612" y="0"/>
                  </a:lnTo>
                  <a:close/>
                </a:path>
              </a:pathLst>
            </a:custGeom>
            <a:solidFill>
              <a:srgbClr val="002934"/>
            </a:solidFill>
          </p:spPr>
          <p:txBody>
            <a:bodyPr wrap="square" lIns="0" tIns="0" rIns="0" bIns="0" rtlCol="0"/>
            <a:lstStyle/>
            <a:p>
              <a:endParaRPr/>
            </a:p>
          </p:txBody>
        </p:sp>
        <p:sp>
          <p:nvSpPr>
            <p:cNvPr id="28" name="object 28"/>
            <p:cNvSpPr/>
            <p:nvPr/>
          </p:nvSpPr>
          <p:spPr>
            <a:xfrm>
              <a:off x="4668271" y="4215972"/>
              <a:ext cx="69215" cy="49530"/>
            </a:xfrm>
            <a:custGeom>
              <a:avLst/>
              <a:gdLst/>
              <a:ahLst/>
              <a:cxnLst/>
              <a:rect l="l" t="t" r="r" b="b"/>
              <a:pathLst>
                <a:path w="69214" h="49529">
                  <a:moveTo>
                    <a:pt x="67176" y="1117"/>
                  </a:moveTo>
                  <a:lnTo>
                    <a:pt x="62607" y="1117"/>
                  </a:lnTo>
                  <a:lnTo>
                    <a:pt x="64691" y="4401"/>
                  </a:lnTo>
                  <a:lnTo>
                    <a:pt x="66506" y="7658"/>
                  </a:lnTo>
                  <a:lnTo>
                    <a:pt x="58326" y="11503"/>
                  </a:lnTo>
                  <a:lnTo>
                    <a:pt x="50307" y="14019"/>
                  </a:lnTo>
                  <a:lnTo>
                    <a:pt x="46254" y="14736"/>
                  </a:lnTo>
                  <a:lnTo>
                    <a:pt x="41240" y="20322"/>
                  </a:lnTo>
                  <a:lnTo>
                    <a:pt x="36103" y="27757"/>
                  </a:lnTo>
                  <a:lnTo>
                    <a:pt x="34882" y="30514"/>
                  </a:lnTo>
                  <a:lnTo>
                    <a:pt x="38146" y="37541"/>
                  </a:lnTo>
                  <a:lnTo>
                    <a:pt x="38553" y="45123"/>
                  </a:lnTo>
                  <a:lnTo>
                    <a:pt x="34743" y="45313"/>
                  </a:lnTo>
                  <a:lnTo>
                    <a:pt x="30913" y="45313"/>
                  </a:lnTo>
                  <a:lnTo>
                    <a:pt x="31034" y="47561"/>
                  </a:lnTo>
                  <a:lnTo>
                    <a:pt x="32762" y="49174"/>
                  </a:lnTo>
                  <a:lnTo>
                    <a:pt x="36902" y="49072"/>
                  </a:lnTo>
                  <a:lnTo>
                    <a:pt x="38553" y="47383"/>
                  </a:lnTo>
                  <a:lnTo>
                    <a:pt x="38583" y="45123"/>
                  </a:lnTo>
                  <a:lnTo>
                    <a:pt x="39657" y="38393"/>
                  </a:lnTo>
                  <a:lnTo>
                    <a:pt x="65528" y="8331"/>
                  </a:lnTo>
                  <a:lnTo>
                    <a:pt x="68436" y="6438"/>
                  </a:lnTo>
                  <a:lnTo>
                    <a:pt x="68982" y="4152"/>
                  </a:lnTo>
                  <a:lnTo>
                    <a:pt x="67176" y="1117"/>
                  </a:lnTo>
                  <a:close/>
                </a:path>
                <a:path w="69214" h="49529">
                  <a:moveTo>
                    <a:pt x="2742" y="7811"/>
                  </a:moveTo>
                  <a:lnTo>
                    <a:pt x="29815" y="39103"/>
                  </a:lnTo>
                  <a:lnTo>
                    <a:pt x="30913" y="45313"/>
                  </a:lnTo>
                  <a:lnTo>
                    <a:pt x="32398" y="36118"/>
                  </a:lnTo>
                  <a:lnTo>
                    <a:pt x="34882" y="30514"/>
                  </a:lnTo>
                  <a:lnTo>
                    <a:pt x="33892" y="28384"/>
                  </a:lnTo>
                  <a:lnTo>
                    <a:pt x="29905" y="21255"/>
                  </a:lnTo>
                  <a:lnTo>
                    <a:pt x="24782" y="14790"/>
                  </a:lnTo>
                  <a:lnTo>
                    <a:pt x="22123" y="14533"/>
                  </a:lnTo>
                  <a:lnTo>
                    <a:pt x="11800" y="11761"/>
                  </a:lnTo>
                  <a:lnTo>
                    <a:pt x="4973" y="8964"/>
                  </a:lnTo>
                  <a:lnTo>
                    <a:pt x="2742" y="7811"/>
                  </a:lnTo>
                  <a:close/>
                </a:path>
                <a:path w="69214" h="49529">
                  <a:moveTo>
                    <a:pt x="34882" y="30514"/>
                  </a:moveTo>
                  <a:lnTo>
                    <a:pt x="32398" y="36118"/>
                  </a:lnTo>
                  <a:lnTo>
                    <a:pt x="30933" y="45313"/>
                  </a:lnTo>
                  <a:lnTo>
                    <a:pt x="34743" y="45313"/>
                  </a:lnTo>
                  <a:lnTo>
                    <a:pt x="38553" y="45123"/>
                  </a:lnTo>
                  <a:lnTo>
                    <a:pt x="38146" y="37541"/>
                  </a:lnTo>
                  <a:lnTo>
                    <a:pt x="34882" y="30514"/>
                  </a:lnTo>
                  <a:close/>
                </a:path>
                <a:path w="69214" h="49529">
                  <a:moveTo>
                    <a:pt x="6231" y="1041"/>
                  </a:moveTo>
                  <a:lnTo>
                    <a:pt x="16215" y="6974"/>
                  </a:lnTo>
                  <a:lnTo>
                    <a:pt x="24070" y="13906"/>
                  </a:lnTo>
                  <a:lnTo>
                    <a:pt x="24782" y="14790"/>
                  </a:lnTo>
                  <a:lnTo>
                    <a:pt x="35213" y="15798"/>
                  </a:lnTo>
                  <a:lnTo>
                    <a:pt x="42563" y="15389"/>
                  </a:lnTo>
                  <a:lnTo>
                    <a:pt x="46254" y="14736"/>
                  </a:lnTo>
                  <a:lnTo>
                    <a:pt x="46998" y="13906"/>
                  </a:lnTo>
                  <a:lnTo>
                    <a:pt x="52717" y="8178"/>
                  </a:lnTo>
                  <a:lnTo>
                    <a:pt x="26818" y="8178"/>
                  </a:lnTo>
                  <a:lnTo>
                    <a:pt x="19503" y="6375"/>
                  </a:lnTo>
                  <a:lnTo>
                    <a:pt x="11718" y="3657"/>
                  </a:lnTo>
                  <a:lnTo>
                    <a:pt x="9648" y="2755"/>
                  </a:lnTo>
                  <a:lnTo>
                    <a:pt x="8263" y="2095"/>
                  </a:lnTo>
                  <a:lnTo>
                    <a:pt x="6231" y="1041"/>
                  </a:lnTo>
                  <a:close/>
                </a:path>
                <a:path w="69214" h="49529">
                  <a:moveTo>
                    <a:pt x="6219" y="1062"/>
                  </a:moveTo>
                  <a:lnTo>
                    <a:pt x="4268" y="4401"/>
                  </a:lnTo>
                  <a:lnTo>
                    <a:pt x="2783" y="7543"/>
                  </a:lnTo>
                  <a:lnTo>
                    <a:pt x="2751" y="7816"/>
                  </a:lnTo>
                  <a:lnTo>
                    <a:pt x="4973" y="8964"/>
                  </a:lnTo>
                  <a:lnTo>
                    <a:pt x="11800" y="11761"/>
                  </a:lnTo>
                  <a:lnTo>
                    <a:pt x="22123" y="14533"/>
                  </a:lnTo>
                  <a:lnTo>
                    <a:pt x="24782" y="14790"/>
                  </a:lnTo>
                  <a:lnTo>
                    <a:pt x="24070" y="13906"/>
                  </a:lnTo>
                  <a:lnTo>
                    <a:pt x="16215" y="6974"/>
                  </a:lnTo>
                  <a:lnTo>
                    <a:pt x="6219" y="1062"/>
                  </a:lnTo>
                  <a:close/>
                </a:path>
                <a:path w="69214" h="49529">
                  <a:moveTo>
                    <a:pt x="62607" y="1117"/>
                  </a:moveTo>
                  <a:lnTo>
                    <a:pt x="54809" y="6083"/>
                  </a:lnTo>
                  <a:lnTo>
                    <a:pt x="46897" y="14019"/>
                  </a:lnTo>
                  <a:lnTo>
                    <a:pt x="46254" y="14736"/>
                  </a:lnTo>
                  <a:lnTo>
                    <a:pt x="50307" y="14019"/>
                  </a:lnTo>
                  <a:lnTo>
                    <a:pt x="58326" y="11503"/>
                  </a:lnTo>
                  <a:lnTo>
                    <a:pt x="66506" y="7658"/>
                  </a:lnTo>
                  <a:lnTo>
                    <a:pt x="64538" y="4152"/>
                  </a:lnTo>
                  <a:lnTo>
                    <a:pt x="62607" y="1117"/>
                  </a:lnTo>
                  <a:close/>
                </a:path>
                <a:path w="69214" h="49529">
                  <a:moveTo>
                    <a:pt x="64601" y="0"/>
                  </a:moveTo>
                  <a:lnTo>
                    <a:pt x="35213" y="8178"/>
                  </a:lnTo>
                  <a:lnTo>
                    <a:pt x="52717" y="8178"/>
                  </a:lnTo>
                  <a:lnTo>
                    <a:pt x="54809" y="6083"/>
                  </a:lnTo>
                  <a:lnTo>
                    <a:pt x="62607" y="1117"/>
                  </a:lnTo>
                  <a:lnTo>
                    <a:pt x="67176" y="1117"/>
                  </a:lnTo>
                  <a:lnTo>
                    <a:pt x="66874" y="609"/>
                  </a:lnTo>
                  <a:lnTo>
                    <a:pt x="64601" y="0"/>
                  </a:lnTo>
                  <a:close/>
                </a:path>
                <a:path w="69214" h="49529">
                  <a:moveTo>
                    <a:pt x="4301" y="4330"/>
                  </a:moveTo>
                  <a:lnTo>
                    <a:pt x="2415" y="7543"/>
                  </a:lnTo>
                  <a:lnTo>
                    <a:pt x="2742" y="7811"/>
                  </a:lnTo>
                  <a:lnTo>
                    <a:pt x="2783" y="7543"/>
                  </a:lnTo>
                  <a:lnTo>
                    <a:pt x="4301" y="4330"/>
                  </a:lnTo>
                  <a:close/>
                </a:path>
                <a:path w="69214" h="49529">
                  <a:moveTo>
                    <a:pt x="4098" y="12"/>
                  </a:moveTo>
                  <a:lnTo>
                    <a:pt x="1888" y="749"/>
                  </a:lnTo>
                  <a:lnTo>
                    <a:pt x="84" y="4152"/>
                  </a:lnTo>
                  <a:lnTo>
                    <a:pt x="0" y="4401"/>
                  </a:lnTo>
                  <a:lnTo>
                    <a:pt x="560" y="6375"/>
                  </a:lnTo>
                  <a:lnTo>
                    <a:pt x="679" y="6615"/>
                  </a:lnTo>
                  <a:lnTo>
                    <a:pt x="2371" y="7620"/>
                  </a:lnTo>
                  <a:lnTo>
                    <a:pt x="6187" y="1117"/>
                  </a:lnTo>
                  <a:lnTo>
                    <a:pt x="5927" y="889"/>
                  </a:lnTo>
                  <a:lnTo>
                    <a:pt x="4098" y="12"/>
                  </a:lnTo>
                  <a:close/>
                </a:path>
              </a:pathLst>
            </a:custGeom>
            <a:solidFill>
              <a:srgbClr val="002934"/>
            </a:solidFill>
          </p:spPr>
          <p:txBody>
            <a:bodyPr wrap="square" lIns="0" tIns="0" rIns="0" bIns="0" rtlCol="0"/>
            <a:lstStyle/>
            <a:p>
              <a:endParaRPr/>
            </a:p>
          </p:txBody>
        </p:sp>
        <p:sp>
          <p:nvSpPr>
            <p:cNvPr id="29" name="object 29"/>
            <p:cNvSpPr/>
            <p:nvPr/>
          </p:nvSpPr>
          <p:spPr>
            <a:xfrm>
              <a:off x="4675856" y="3970877"/>
              <a:ext cx="151130" cy="207010"/>
            </a:xfrm>
            <a:custGeom>
              <a:avLst/>
              <a:gdLst/>
              <a:ahLst/>
              <a:cxnLst/>
              <a:rect l="l" t="t" r="r" b="b"/>
              <a:pathLst>
                <a:path w="151129" h="207010">
                  <a:moveTo>
                    <a:pt x="29197" y="175641"/>
                  </a:moveTo>
                  <a:lnTo>
                    <a:pt x="165" y="202158"/>
                  </a:lnTo>
                  <a:lnTo>
                    <a:pt x="99" y="202920"/>
                  </a:lnTo>
                  <a:lnTo>
                    <a:pt x="0" y="204571"/>
                  </a:lnTo>
                  <a:lnTo>
                    <a:pt x="1600" y="206375"/>
                  </a:lnTo>
                  <a:lnTo>
                    <a:pt x="5803" y="206616"/>
                  </a:lnTo>
                  <a:lnTo>
                    <a:pt x="7607" y="205016"/>
                  </a:lnTo>
                  <a:lnTo>
                    <a:pt x="7734" y="202920"/>
                  </a:lnTo>
                  <a:lnTo>
                    <a:pt x="8039" y="200342"/>
                  </a:lnTo>
                  <a:lnTo>
                    <a:pt x="29324" y="183261"/>
                  </a:lnTo>
                  <a:lnTo>
                    <a:pt x="31000" y="181533"/>
                  </a:lnTo>
                  <a:lnTo>
                    <a:pt x="30924" y="177317"/>
                  </a:lnTo>
                  <a:lnTo>
                    <a:pt x="29197" y="175641"/>
                  </a:lnTo>
                  <a:close/>
                </a:path>
                <a:path w="151129" h="207010">
                  <a:moveTo>
                    <a:pt x="145834" y="5359"/>
                  </a:moveTo>
                  <a:lnTo>
                    <a:pt x="143598" y="6273"/>
                  </a:lnTo>
                  <a:lnTo>
                    <a:pt x="73367" y="173875"/>
                  </a:lnTo>
                  <a:lnTo>
                    <a:pt x="74282" y="176110"/>
                  </a:lnTo>
                  <a:lnTo>
                    <a:pt x="78168" y="177736"/>
                  </a:lnTo>
                  <a:lnTo>
                    <a:pt x="80390" y="176822"/>
                  </a:lnTo>
                  <a:lnTo>
                    <a:pt x="150634" y="9220"/>
                  </a:lnTo>
                  <a:lnTo>
                    <a:pt x="149720" y="6985"/>
                  </a:lnTo>
                  <a:lnTo>
                    <a:pt x="145834" y="5359"/>
                  </a:lnTo>
                  <a:close/>
                </a:path>
                <a:path w="151129" h="207010">
                  <a:moveTo>
                    <a:pt x="131292" y="0"/>
                  </a:moveTo>
                  <a:lnTo>
                    <a:pt x="129070" y="927"/>
                  </a:lnTo>
                  <a:lnTo>
                    <a:pt x="68135" y="149440"/>
                  </a:lnTo>
                  <a:lnTo>
                    <a:pt x="69062" y="151663"/>
                  </a:lnTo>
                  <a:lnTo>
                    <a:pt x="72961" y="153263"/>
                  </a:lnTo>
                  <a:lnTo>
                    <a:pt x="75183" y="152336"/>
                  </a:lnTo>
                  <a:lnTo>
                    <a:pt x="136118" y="3822"/>
                  </a:lnTo>
                  <a:lnTo>
                    <a:pt x="135191" y="1600"/>
                  </a:lnTo>
                  <a:lnTo>
                    <a:pt x="131292" y="0"/>
                  </a:lnTo>
                  <a:close/>
                </a:path>
              </a:pathLst>
            </a:custGeom>
            <a:solidFill>
              <a:srgbClr val="002934"/>
            </a:solidFill>
          </p:spPr>
          <p:txBody>
            <a:bodyPr wrap="square" lIns="0" tIns="0" rIns="0" bIns="0" rtlCol="0"/>
            <a:lstStyle/>
            <a:p>
              <a:endParaRPr/>
            </a:p>
          </p:txBody>
        </p:sp>
        <p:sp>
          <p:nvSpPr>
            <p:cNvPr id="30" name="object 30"/>
            <p:cNvSpPr txBox="1"/>
            <p:nvPr/>
          </p:nvSpPr>
          <p:spPr>
            <a:xfrm>
              <a:off x="5882895" y="4928981"/>
              <a:ext cx="467995" cy="91692"/>
            </a:xfrm>
            <a:prstGeom prst="rect">
              <a:avLst/>
            </a:prstGeom>
          </p:spPr>
          <p:txBody>
            <a:bodyPr vert="horz" wrap="square" lIns="0" tIns="14605" rIns="0" bIns="0" rtlCol="0">
              <a:spAutoFit/>
            </a:bodyPr>
            <a:lstStyle/>
            <a:p>
              <a:pPr marL="12700">
                <a:lnSpc>
                  <a:spcPct val="100000"/>
                </a:lnSpc>
                <a:spcBef>
                  <a:spcPts val="115"/>
                </a:spcBef>
              </a:pPr>
              <a:r>
                <a:rPr lang="zh-CN" altLang="en-US" sz="500" spc="-5" dirty="0">
                  <a:solidFill>
                    <a:srgbClr val="002934"/>
                  </a:solidFill>
                  <a:latin typeface="GillSansNova-Book"/>
                  <a:cs typeface="GillSansNova-Book"/>
                </a:rPr>
                <a:t>礼宾</a:t>
              </a:r>
              <a:endParaRPr sz="500" dirty="0">
                <a:latin typeface="GillSansNova-Book"/>
                <a:cs typeface="GillSansNova-Book"/>
              </a:endParaRPr>
            </a:p>
          </p:txBody>
        </p:sp>
        <p:sp>
          <p:nvSpPr>
            <p:cNvPr id="31" name="object 31"/>
            <p:cNvSpPr/>
            <p:nvPr/>
          </p:nvSpPr>
          <p:spPr>
            <a:xfrm>
              <a:off x="5971543" y="4586286"/>
              <a:ext cx="290195" cy="257810"/>
            </a:xfrm>
            <a:custGeom>
              <a:avLst/>
              <a:gdLst/>
              <a:ahLst/>
              <a:cxnLst/>
              <a:rect l="l" t="t" r="r" b="b"/>
              <a:pathLst>
                <a:path w="290195" h="257810">
                  <a:moveTo>
                    <a:pt x="129757" y="135318"/>
                  </a:moveTo>
                  <a:lnTo>
                    <a:pt x="127368" y="135318"/>
                  </a:lnTo>
                  <a:lnTo>
                    <a:pt x="130324" y="138299"/>
                  </a:lnTo>
                  <a:lnTo>
                    <a:pt x="130327" y="140716"/>
                  </a:lnTo>
                  <a:lnTo>
                    <a:pt x="127356" y="143666"/>
                  </a:lnTo>
                  <a:lnTo>
                    <a:pt x="242125" y="257683"/>
                  </a:lnTo>
                  <a:lnTo>
                    <a:pt x="252997" y="246951"/>
                  </a:lnTo>
                  <a:lnTo>
                    <a:pt x="242138" y="246951"/>
                  </a:lnTo>
                  <a:lnTo>
                    <a:pt x="129757" y="135318"/>
                  </a:lnTo>
                  <a:close/>
                </a:path>
                <a:path w="290195" h="257810">
                  <a:moveTo>
                    <a:pt x="23063" y="187350"/>
                  </a:moveTo>
                  <a:lnTo>
                    <a:pt x="0" y="210248"/>
                  </a:lnTo>
                  <a:lnTo>
                    <a:pt x="48044" y="257670"/>
                  </a:lnTo>
                  <a:lnTo>
                    <a:pt x="58881" y="246964"/>
                  </a:lnTo>
                  <a:lnTo>
                    <a:pt x="48031" y="246951"/>
                  </a:lnTo>
                  <a:lnTo>
                    <a:pt x="10833" y="210235"/>
                  </a:lnTo>
                  <a:lnTo>
                    <a:pt x="23025" y="198120"/>
                  </a:lnTo>
                  <a:lnTo>
                    <a:pt x="33755" y="198120"/>
                  </a:lnTo>
                  <a:lnTo>
                    <a:pt x="23063" y="187350"/>
                  </a:lnTo>
                  <a:close/>
                </a:path>
                <a:path w="290195" h="257810">
                  <a:moveTo>
                    <a:pt x="124637" y="171310"/>
                  </a:moveTo>
                  <a:lnTo>
                    <a:pt x="48044" y="246964"/>
                  </a:lnTo>
                  <a:lnTo>
                    <a:pt x="58894" y="246951"/>
                  </a:lnTo>
                  <a:lnTo>
                    <a:pt x="129984" y="176720"/>
                  </a:lnTo>
                  <a:lnTo>
                    <a:pt x="129997" y="174320"/>
                  </a:lnTo>
                  <a:lnTo>
                    <a:pt x="127038" y="171323"/>
                  </a:lnTo>
                  <a:lnTo>
                    <a:pt x="124637" y="171310"/>
                  </a:lnTo>
                  <a:close/>
                </a:path>
                <a:path w="290195" h="257810">
                  <a:moveTo>
                    <a:pt x="277966" y="198120"/>
                  </a:moveTo>
                  <a:lnTo>
                    <a:pt x="267157" y="198120"/>
                  </a:lnTo>
                  <a:lnTo>
                    <a:pt x="279349" y="210235"/>
                  </a:lnTo>
                  <a:lnTo>
                    <a:pt x="242138" y="246951"/>
                  </a:lnTo>
                  <a:lnTo>
                    <a:pt x="252997" y="246951"/>
                  </a:lnTo>
                  <a:lnTo>
                    <a:pt x="290182" y="210248"/>
                  </a:lnTo>
                  <a:lnTo>
                    <a:pt x="277966" y="198120"/>
                  </a:lnTo>
                  <a:close/>
                </a:path>
                <a:path w="290195" h="257810">
                  <a:moveTo>
                    <a:pt x="33755" y="198120"/>
                  </a:moveTo>
                  <a:lnTo>
                    <a:pt x="23025" y="198120"/>
                  </a:lnTo>
                  <a:lnTo>
                    <a:pt x="47599" y="222872"/>
                  </a:lnTo>
                  <a:lnTo>
                    <a:pt x="58444" y="212102"/>
                  </a:lnTo>
                  <a:lnTo>
                    <a:pt x="47637" y="212102"/>
                  </a:lnTo>
                  <a:lnTo>
                    <a:pt x="33755" y="198120"/>
                  </a:lnTo>
                  <a:close/>
                </a:path>
                <a:path w="290195" h="257810">
                  <a:moveTo>
                    <a:pt x="235842" y="166725"/>
                  </a:moveTo>
                  <a:lnTo>
                    <a:pt x="225031" y="166725"/>
                  </a:lnTo>
                  <a:lnTo>
                    <a:pt x="238302" y="179908"/>
                  </a:lnTo>
                  <a:lnTo>
                    <a:pt x="218947" y="199402"/>
                  </a:lnTo>
                  <a:lnTo>
                    <a:pt x="242569" y="222872"/>
                  </a:lnTo>
                  <a:lnTo>
                    <a:pt x="253267" y="212102"/>
                  </a:lnTo>
                  <a:lnTo>
                    <a:pt x="242531" y="212102"/>
                  </a:lnTo>
                  <a:lnTo>
                    <a:pt x="229717" y="199377"/>
                  </a:lnTo>
                  <a:lnTo>
                    <a:pt x="249085" y="179870"/>
                  </a:lnTo>
                  <a:lnTo>
                    <a:pt x="235842" y="166725"/>
                  </a:lnTo>
                  <a:close/>
                </a:path>
                <a:path w="290195" h="257810">
                  <a:moveTo>
                    <a:pt x="65176" y="155956"/>
                  </a:moveTo>
                  <a:lnTo>
                    <a:pt x="41097" y="179870"/>
                  </a:lnTo>
                  <a:lnTo>
                    <a:pt x="60464" y="199377"/>
                  </a:lnTo>
                  <a:lnTo>
                    <a:pt x="47637" y="212102"/>
                  </a:lnTo>
                  <a:lnTo>
                    <a:pt x="58444" y="212102"/>
                  </a:lnTo>
                  <a:lnTo>
                    <a:pt x="71234" y="199402"/>
                  </a:lnTo>
                  <a:lnTo>
                    <a:pt x="51866" y="179908"/>
                  </a:lnTo>
                  <a:lnTo>
                    <a:pt x="65150" y="166725"/>
                  </a:lnTo>
                  <a:lnTo>
                    <a:pt x="75875" y="166725"/>
                  </a:lnTo>
                  <a:lnTo>
                    <a:pt x="65176" y="155956"/>
                  </a:lnTo>
                  <a:close/>
                </a:path>
                <a:path w="290195" h="257810">
                  <a:moveTo>
                    <a:pt x="267119" y="187350"/>
                  </a:moveTo>
                  <a:lnTo>
                    <a:pt x="242531" y="212102"/>
                  </a:lnTo>
                  <a:lnTo>
                    <a:pt x="253267" y="212102"/>
                  </a:lnTo>
                  <a:lnTo>
                    <a:pt x="267157" y="198120"/>
                  </a:lnTo>
                  <a:lnTo>
                    <a:pt x="277966" y="198120"/>
                  </a:lnTo>
                  <a:lnTo>
                    <a:pt x="267119" y="187350"/>
                  </a:lnTo>
                  <a:close/>
                </a:path>
                <a:path w="290195" h="257810">
                  <a:moveTo>
                    <a:pt x="75875" y="166725"/>
                  </a:moveTo>
                  <a:lnTo>
                    <a:pt x="65150" y="166725"/>
                  </a:lnTo>
                  <a:lnTo>
                    <a:pt x="84505" y="186220"/>
                  </a:lnTo>
                  <a:lnTo>
                    <a:pt x="95350" y="175450"/>
                  </a:lnTo>
                  <a:lnTo>
                    <a:pt x="84543" y="175450"/>
                  </a:lnTo>
                  <a:lnTo>
                    <a:pt x="75875" y="166725"/>
                  </a:lnTo>
                  <a:close/>
                </a:path>
                <a:path w="290195" h="257810">
                  <a:moveTo>
                    <a:pt x="96035" y="77332"/>
                  </a:moveTo>
                  <a:lnTo>
                    <a:pt x="205663" y="186220"/>
                  </a:lnTo>
                  <a:lnTo>
                    <a:pt x="216363" y="175450"/>
                  </a:lnTo>
                  <a:lnTo>
                    <a:pt x="205625" y="175450"/>
                  </a:lnTo>
                  <a:lnTo>
                    <a:pt x="153649" y="123825"/>
                  </a:lnTo>
                  <a:lnTo>
                    <a:pt x="144932" y="123812"/>
                  </a:lnTo>
                  <a:lnTo>
                    <a:pt x="141960" y="120827"/>
                  </a:lnTo>
                  <a:lnTo>
                    <a:pt x="141973" y="118414"/>
                  </a:lnTo>
                  <a:lnTo>
                    <a:pt x="145087" y="115320"/>
                  </a:lnTo>
                  <a:lnTo>
                    <a:pt x="108399" y="78879"/>
                  </a:lnTo>
                  <a:lnTo>
                    <a:pt x="99237" y="78879"/>
                  </a:lnTo>
                  <a:lnTo>
                    <a:pt x="96035" y="77332"/>
                  </a:lnTo>
                  <a:close/>
                </a:path>
                <a:path w="290195" h="257810">
                  <a:moveTo>
                    <a:pt x="121953" y="138299"/>
                  </a:moveTo>
                  <a:lnTo>
                    <a:pt x="84543" y="175450"/>
                  </a:lnTo>
                  <a:lnTo>
                    <a:pt x="95350" y="175450"/>
                  </a:lnTo>
                  <a:lnTo>
                    <a:pt x="127356" y="143666"/>
                  </a:lnTo>
                  <a:lnTo>
                    <a:pt x="121953" y="138299"/>
                  </a:lnTo>
                  <a:close/>
                </a:path>
                <a:path w="290195" h="257810">
                  <a:moveTo>
                    <a:pt x="224993" y="155956"/>
                  </a:moveTo>
                  <a:lnTo>
                    <a:pt x="205625" y="175450"/>
                  </a:lnTo>
                  <a:lnTo>
                    <a:pt x="216363" y="175450"/>
                  </a:lnTo>
                  <a:lnTo>
                    <a:pt x="225031" y="166725"/>
                  </a:lnTo>
                  <a:lnTo>
                    <a:pt x="235842" y="166725"/>
                  </a:lnTo>
                  <a:lnTo>
                    <a:pt x="224993" y="155956"/>
                  </a:lnTo>
                  <a:close/>
                </a:path>
                <a:path w="290195" h="257810">
                  <a:moveTo>
                    <a:pt x="127368" y="135318"/>
                  </a:moveTo>
                  <a:lnTo>
                    <a:pt x="124955" y="135318"/>
                  </a:lnTo>
                  <a:lnTo>
                    <a:pt x="121953" y="138299"/>
                  </a:lnTo>
                  <a:lnTo>
                    <a:pt x="127356" y="143666"/>
                  </a:lnTo>
                  <a:lnTo>
                    <a:pt x="130327" y="140716"/>
                  </a:lnTo>
                  <a:lnTo>
                    <a:pt x="130324" y="138299"/>
                  </a:lnTo>
                  <a:lnTo>
                    <a:pt x="127368" y="135318"/>
                  </a:lnTo>
                  <a:close/>
                </a:path>
                <a:path w="290195" h="257810">
                  <a:moveTo>
                    <a:pt x="107792" y="113499"/>
                  </a:moveTo>
                  <a:lnTo>
                    <a:pt x="96989" y="113499"/>
                  </a:lnTo>
                  <a:lnTo>
                    <a:pt x="121953" y="138299"/>
                  </a:lnTo>
                  <a:lnTo>
                    <a:pt x="124955" y="135318"/>
                  </a:lnTo>
                  <a:lnTo>
                    <a:pt x="129757" y="135318"/>
                  </a:lnTo>
                  <a:lnTo>
                    <a:pt x="107792" y="113499"/>
                  </a:lnTo>
                  <a:close/>
                </a:path>
                <a:path w="290195" h="257810">
                  <a:moveTo>
                    <a:pt x="209156" y="90220"/>
                  </a:moveTo>
                  <a:lnTo>
                    <a:pt x="178854" y="119519"/>
                  </a:lnTo>
                  <a:lnTo>
                    <a:pt x="178815" y="121932"/>
                  </a:lnTo>
                  <a:lnTo>
                    <a:pt x="181736" y="124955"/>
                  </a:lnTo>
                  <a:lnTo>
                    <a:pt x="184149" y="124993"/>
                  </a:lnTo>
                  <a:lnTo>
                    <a:pt x="210358" y="99658"/>
                  </a:lnTo>
                  <a:lnTo>
                    <a:pt x="207683" y="98259"/>
                  </a:lnTo>
                  <a:lnTo>
                    <a:pt x="209676" y="95008"/>
                  </a:lnTo>
                  <a:lnTo>
                    <a:pt x="216937" y="95008"/>
                  </a:lnTo>
                  <a:lnTo>
                    <a:pt x="209156" y="90220"/>
                  </a:lnTo>
                  <a:close/>
                </a:path>
                <a:path w="290195" h="257810">
                  <a:moveTo>
                    <a:pt x="145087" y="115320"/>
                  </a:moveTo>
                  <a:lnTo>
                    <a:pt x="141973" y="118414"/>
                  </a:lnTo>
                  <a:lnTo>
                    <a:pt x="141960" y="120827"/>
                  </a:lnTo>
                  <a:lnTo>
                    <a:pt x="144932" y="123812"/>
                  </a:lnTo>
                  <a:lnTo>
                    <a:pt x="147332" y="123825"/>
                  </a:lnTo>
                  <a:lnTo>
                    <a:pt x="150492" y="120689"/>
                  </a:lnTo>
                  <a:lnTo>
                    <a:pt x="145087" y="115320"/>
                  </a:lnTo>
                  <a:close/>
                </a:path>
                <a:path w="290195" h="257810">
                  <a:moveTo>
                    <a:pt x="150492" y="120689"/>
                  </a:moveTo>
                  <a:lnTo>
                    <a:pt x="147332" y="123825"/>
                  </a:lnTo>
                  <a:lnTo>
                    <a:pt x="153649" y="123825"/>
                  </a:lnTo>
                  <a:lnTo>
                    <a:pt x="150492" y="120689"/>
                  </a:lnTo>
                  <a:close/>
                </a:path>
                <a:path w="290195" h="257810">
                  <a:moveTo>
                    <a:pt x="186679" y="74003"/>
                  </a:moveTo>
                  <a:lnTo>
                    <a:pt x="145087" y="115320"/>
                  </a:lnTo>
                  <a:lnTo>
                    <a:pt x="150492" y="120689"/>
                  </a:lnTo>
                  <a:lnTo>
                    <a:pt x="192588" y="78879"/>
                  </a:lnTo>
                  <a:lnTo>
                    <a:pt x="190944" y="78879"/>
                  </a:lnTo>
                  <a:lnTo>
                    <a:pt x="188658" y="78092"/>
                  </a:lnTo>
                  <a:lnTo>
                    <a:pt x="186679" y="74003"/>
                  </a:lnTo>
                  <a:close/>
                </a:path>
                <a:path w="290195" h="257810">
                  <a:moveTo>
                    <a:pt x="100863" y="106616"/>
                  </a:moveTo>
                  <a:lnTo>
                    <a:pt x="98450" y="106629"/>
                  </a:lnTo>
                  <a:lnTo>
                    <a:pt x="95491" y="109613"/>
                  </a:lnTo>
                  <a:lnTo>
                    <a:pt x="95491" y="112026"/>
                  </a:lnTo>
                  <a:lnTo>
                    <a:pt x="96989" y="113512"/>
                  </a:lnTo>
                  <a:lnTo>
                    <a:pt x="107792" y="113499"/>
                  </a:lnTo>
                  <a:lnTo>
                    <a:pt x="100863" y="106616"/>
                  </a:lnTo>
                  <a:close/>
                </a:path>
                <a:path w="290195" h="257810">
                  <a:moveTo>
                    <a:pt x="9728" y="27876"/>
                  </a:moveTo>
                  <a:lnTo>
                    <a:pt x="7467" y="28702"/>
                  </a:lnTo>
                  <a:lnTo>
                    <a:pt x="3263" y="37719"/>
                  </a:lnTo>
                  <a:lnTo>
                    <a:pt x="1600" y="45389"/>
                  </a:lnTo>
                  <a:lnTo>
                    <a:pt x="1600" y="53060"/>
                  </a:lnTo>
                  <a:lnTo>
                    <a:pt x="17271" y="90716"/>
                  </a:lnTo>
                  <a:lnTo>
                    <a:pt x="54660" y="106121"/>
                  </a:lnTo>
                  <a:lnTo>
                    <a:pt x="61891" y="105630"/>
                  </a:lnTo>
                  <a:lnTo>
                    <a:pt x="69013" y="104157"/>
                  </a:lnTo>
                  <a:lnTo>
                    <a:pt x="75918" y="101701"/>
                  </a:lnTo>
                  <a:lnTo>
                    <a:pt x="82037" y="98501"/>
                  </a:lnTo>
                  <a:lnTo>
                    <a:pt x="54660" y="98501"/>
                  </a:lnTo>
                  <a:lnTo>
                    <a:pt x="46020" y="97678"/>
                  </a:lnTo>
                  <a:lnTo>
                    <a:pt x="12579" y="70235"/>
                  </a:lnTo>
                  <a:lnTo>
                    <a:pt x="9220" y="53060"/>
                  </a:lnTo>
                  <a:lnTo>
                    <a:pt x="9220" y="46482"/>
                  </a:lnTo>
                  <a:lnTo>
                    <a:pt x="10642" y="39903"/>
                  </a:lnTo>
                  <a:lnTo>
                    <a:pt x="14363" y="31927"/>
                  </a:lnTo>
                  <a:lnTo>
                    <a:pt x="13538" y="29654"/>
                  </a:lnTo>
                  <a:lnTo>
                    <a:pt x="9728" y="27876"/>
                  </a:lnTo>
                  <a:close/>
                </a:path>
                <a:path w="290195" h="257810">
                  <a:moveTo>
                    <a:pt x="216937" y="95008"/>
                  </a:moveTo>
                  <a:lnTo>
                    <a:pt x="209676" y="95008"/>
                  </a:lnTo>
                  <a:lnTo>
                    <a:pt x="212331" y="97751"/>
                  </a:lnTo>
                  <a:lnTo>
                    <a:pt x="210358" y="99658"/>
                  </a:lnTo>
                  <a:lnTo>
                    <a:pt x="214263" y="101701"/>
                  </a:lnTo>
                  <a:lnTo>
                    <a:pt x="221167" y="104157"/>
                  </a:lnTo>
                  <a:lnTo>
                    <a:pt x="228285" y="105630"/>
                  </a:lnTo>
                  <a:lnTo>
                    <a:pt x="235508" y="106121"/>
                  </a:lnTo>
                  <a:lnTo>
                    <a:pt x="245597" y="105164"/>
                  </a:lnTo>
                  <a:lnTo>
                    <a:pt x="255395" y="102276"/>
                  </a:lnTo>
                  <a:lnTo>
                    <a:pt x="262609" y="98501"/>
                  </a:lnTo>
                  <a:lnTo>
                    <a:pt x="227228" y="98501"/>
                  </a:lnTo>
                  <a:lnTo>
                    <a:pt x="218960" y="96253"/>
                  </a:lnTo>
                  <a:lnTo>
                    <a:pt x="216937" y="95008"/>
                  </a:lnTo>
                  <a:close/>
                </a:path>
                <a:path w="290195" h="257810">
                  <a:moveTo>
                    <a:pt x="209676" y="95008"/>
                  </a:moveTo>
                  <a:lnTo>
                    <a:pt x="207683" y="98259"/>
                  </a:lnTo>
                  <a:lnTo>
                    <a:pt x="210358" y="99658"/>
                  </a:lnTo>
                  <a:lnTo>
                    <a:pt x="212331" y="97751"/>
                  </a:lnTo>
                  <a:lnTo>
                    <a:pt x="209676" y="95008"/>
                  </a:lnTo>
                  <a:close/>
                </a:path>
                <a:path w="290195" h="257810">
                  <a:moveTo>
                    <a:pt x="80289" y="90665"/>
                  </a:moveTo>
                  <a:lnTo>
                    <a:pt x="71221" y="96253"/>
                  </a:lnTo>
                  <a:lnTo>
                    <a:pt x="62941" y="98501"/>
                  </a:lnTo>
                  <a:lnTo>
                    <a:pt x="82037" y="98501"/>
                  </a:lnTo>
                  <a:lnTo>
                    <a:pt x="82499" y="98259"/>
                  </a:lnTo>
                  <a:lnTo>
                    <a:pt x="84289" y="97155"/>
                  </a:lnTo>
                  <a:lnTo>
                    <a:pt x="84848" y="94805"/>
                  </a:lnTo>
                  <a:lnTo>
                    <a:pt x="82638" y="91224"/>
                  </a:lnTo>
                  <a:lnTo>
                    <a:pt x="80289" y="90665"/>
                  </a:lnTo>
                  <a:close/>
                </a:path>
                <a:path w="290195" h="257810">
                  <a:moveTo>
                    <a:pt x="262557" y="7620"/>
                  </a:moveTo>
                  <a:lnTo>
                    <a:pt x="235508" y="7620"/>
                  </a:lnTo>
                  <a:lnTo>
                    <a:pt x="244231" y="8458"/>
                  </a:lnTo>
                  <a:lnTo>
                    <a:pt x="252683" y="10974"/>
                  </a:lnTo>
                  <a:lnTo>
                    <a:pt x="280103" y="44339"/>
                  </a:lnTo>
                  <a:lnTo>
                    <a:pt x="280949" y="53060"/>
                  </a:lnTo>
                  <a:lnTo>
                    <a:pt x="280111" y="61783"/>
                  </a:lnTo>
                  <a:lnTo>
                    <a:pt x="252542" y="95208"/>
                  </a:lnTo>
                  <a:lnTo>
                    <a:pt x="235508" y="98501"/>
                  </a:lnTo>
                  <a:lnTo>
                    <a:pt x="262609" y="98501"/>
                  </a:lnTo>
                  <a:lnTo>
                    <a:pt x="287594" y="63235"/>
                  </a:lnTo>
                  <a:lnTo>
                    <a:pt x="288569" y="53060"/>
                  </a:lnTo>
                  <a:lnTo>
                    <a:pt x="287612" y="42976"/>
                  </a:lnTo>
                  <a:lnTo>
                    <a:pt x="284724" y="33180"/>
                  </a:lnTo>
                  <a:lnTo>
                    <a:pt x="279907" y="23976"/>
                  </a:lnTo>
                  <a:lnTo>
                    <a:pt x="273164" y="15671"/>
                  </a:lnTo>
                  <a:lnTo>
                    <a:pt x="264824" y="8818"/>
                  </a:lnTo>
                  <a:lnTo>
                    <a:pt x="262557" y="7620"/>
                  </a:lnTo>
                  <a:close/>
                </a:path>
                <a:path w="290195" h="257810">
                  <a:moveTo>
                    <a:pt x="100088" y="70624"/>
                  </a:moveTo>
                  <a:lnTo>
                    <a:pt x="97688" y="70637"/>
                  </a:lnTo>
                  <a:lnTo>
                    <a:pt x="95691" y="72642"/>
                  </a:lnTo>
                  <a:lnTo>
                    <a:pt x="94721" y="74622"/>
                  </a:lnTo>
                  <a:lnTo>
                    <a:pt x="94723" y="74966"/>
                  </a:lnTo>
                  <a:lnTo>
                    <a:pt x="95296" y="76598"/>
                  </a:lnTo>
                  <a:lnTo>
                    <a:pt x="96035" y="77332"/>
                  </a:lnTo>
                  <a:lnTo>
                    <a:pt x="99237" y="78879"/>
                  </a:lnTo>
                  <a:lnTo>
                    <a:pt x="101511" y="78092"/>
                  </a:lnTo>
                  <a:lnTo>
                    <a:pt x="103490" y="74003"/>
                  </a:lnTo>
                  <a:lnTo>
                    <a:pt x="100088" y="70624"/>
                  </a:lnTo>
                  <a:close/>
                </a:path>
                <a:path w="290195" h="257810">
                  <a:moveTo>
                    <a:pt x="103498" y="74011"/>
                  </a:moveTo>
                  <a:lnTo>
                    <a:pt x="101511" y="78092"/>
                  </a:lnTo>
                  <a:lnTo>
                    <a:pt x="99237" y="78879"/>
                  </a:lnTo>
                  <a:lnTo>
                    <a:pt x="108399" y="78879"/>
                  </a:lnTo>
                  <a:lnTo>
                    <a:pt x="103498" y="74011"/>
                  </a:lnTo>
                  <a:close/>
                </a:path>
                <a:path w="290195" h="257810">
                  <a:moveTo>
                    <a:pt x="190080" y="70624"/>
                  </a:moveTo>
                  <a:lnTo>
                    <a:pt x="186682" y="74011"/>
                  </a:lnTo>
                  <a:lnTo>
                    <a:pt x="188658" y="78092"/>
                  </a:lnTo>
                  <a:lnTo>
                    <a:pt x="190944" y="78879"/>
                  </a:lnTo>
                  <a:lnTo>
                    <a:pt x="194146" y="77332"/>
                  </a:lnTo>
                  <a:lnTo>
                    <a:pt x="194886" y="76595"/>
                  </a:lnTo>
                  <a:lnTo>
                    <a:pt x="195451" y="74966"/>
                  </a:lnTo>
                  <a:lnTo>
                    <a:pt x="195442" y="74622"/>
                  </a:lnTo>
                  <a:lnTo>
                    <a:pt x="194490" y="72642"/>
                  </a:lnTo>
                  <a:lnTo>
                    <a:pt x="192493" y="70637"/>
                  </a:lnTo>
                  <a:lnTo>
                    <a:pt x="190080" y="70624"/>
                  </a:lnTo>
                  <a:close/>
                </a:path>
                <a:path w="290195" h="257810">
                  <a:moveTo>
                    <a:pt x="194146" y="77332"/>
                  </a:moveTo>
                  <a:lnTo>
                    <a:pt x="190944" y="78879"/>
                  </a:lnTo>
                  <a:lnTo>
                    <a:pt x="192588" y="78879"/>
                  </a:lnTo>
                  <a:lnTo>
                    <a:pt x="194146" y="77332"/>
                  </a:lnTo>
                  <a:close/>
                </a:path>
                <a:path w="290195" h="257810">
                  <a:moveTo>
                    <a:pt x="194885" y="76598"/>
                  </a:moveTo>
                  <a:lnTo>
                    <a:pt x="194146" y="77332"/>
                  </a:lnTo>
                  <a:lnTo>
                    <a:pt x="194729" y="77050"/>
                  </a:lnTo>
                  <a:lnTo>
                    <a:pt x="194885" y="76598"/>
                  </a:lnTo>
                  <a:close/>
                </a:path>
                <a:path w="290195" h="257810">
                  <a:moveTo>
                    <a:pt x="95293" y="76595"/>
                  </a:moveTo>
                  <a:lnTo>
                    <a:pt x="95453" y="77050"/>
                  </a:lnTo>
                  <a:lnTo>
                    <a:pt x="96035" y="77332"/>
                  </a:lnTo>
                  <a:lnTo>
                    <a:pt x="95293" y="76595"/>
                  </a:lnTo>
                  <a:close/>
                </a:path>
                <a:path w="290195" h="257810">
                  <a:moveTo>
                    <a:pt x="195458" y="74944"/>
                  </a:moveTo>
                  <a:lnTo>
                    <a:pt x="194885" y="76598"/>
                  </a:lnTo>
                  <a:lnTo>
                    <a:pt x="195452" y="76034"/>
                  </a:lnTo>
                  <a:lnTo>
                    <a:pt x="195458" y="74944"/>
                  </a:lnTo>
                  <a:close/>
                </a:path>
                <a:path w="290195" h="257810">
                  <a:moveTo>
                    <a:pt x="94723" y="74966"/>
                  </a:moveTo>
                  <a:lnTo>
                    <a:pt x="94729" y="76034"/>
                  </a:lnTo>
                  <a:lnTo>
                    <a:pt x="95293" y="76595"/>
                  </a:lnTo>
                  <a:lnTo>
                    <a:pt x="94723" y="74966"/>
                  </a:lnTo>
                  <a:close/>
                </a:path>
                <a:path w="290195" h="257810">
                  <a:moveTo>
                    <a:pt x="194490" y="72642"/>
                  </a:moveTo>
                  <a:lnTo>
                    <a:pt x="195460" y="74660"/>
                  </a:lnTo>
                  <a:lnTo>
                    <a:pt x="195465" y="73621"/>
                  </a:lnTo>
                  <a:lnTo>
                    <a:pt x="194490" y="72642"/>
                  </a:lnTo>
                  <a:close/>
                </a:path>
                <a:path w="290195" h="257810">
                  <a:moveTo>
                    <a:pt x="95671" y="72663"/>
                  </a:moveTo>
                  <a:lnTo>
                    <a:pt x="94716" y="73621"/>
                  </a:lnTo>
                  <a:lnTo>
                    <a:pt x="94721" y="74622"/>
                  </a:lnTo>
                  <a:lnTo>
                    <a:pt x="95671" y="72663"/>
                  </a:lnTo>
                  <a:close/>
                </a:path>
                <a:path w="290195" h="257810">
                  <a:moveTo>
                    <a:pt x="105138" y="70624"/>
                  </a:moveTo>
                  <a:lnTo>
                    <a:pt x="100088" y="70624"/>
                  </a:lnTo>
                  <a:lnTo>
                    <a:pt x="103498" y="74011"/>
                  </a:lnTo>
                  <a:lnTo>
                    <a:pt x="105138" y="70624"/>
                  </a:lnTo>
                  <a:close/>
                </a:path>
                <a:path w="290195" h="257810">
                  <a:moveTo>
                    <a:pt x="235508" y="0"/>
                  </a:moveTo>
                  <a:lnTo>
                    <a:pt x="198099" y="15443"/>
                  </a:lnTo>
                  <a:lnTo>
                    <a:pt x="182448" y="53060"/>
                  </a:lnTo>
                  <a:lnTo>
                    <a:pt x="182448" y="60985"/>
                  </a:lnTo>
                  <a:lnTo>
                    <a:pt x="184213" y="68910"/>
                  </a:lnTo>
                  <a:lnTo>
                    <a:pt x="186679" y="74003"/>
                  </a:lnTo>
                  <a:lnTo>
                    <a:pt x="190080" y="70624"/>
                  </a:lnTo>
                  <a:lnTo>
                    <a:pt x="193512" y="70624"/>
                  </a:lnTo>
                  <a:lnTo>
                    <a:pt x="191579" y="66636"/>
                  </a:lnTo>
                  <a:lnTo>
                    <a:pt x="190068" y="59855"/>
                  </a:lnTo>
                  <a:lnTo>
                    <a:pt x="190068" y="53060"/>
                  </a:lnTo>
                  <a:lnTo>
                    <a:pt x="210611" y="15045"/>
                  </a:lnTo>
                  <a:lnTo>
                    <a:pt x="235508" y="7620"/>
                  </a:lnTo>
                  <a:lnTo>
                    <a:pt x="262557" y="7620"/>
                  </a:lnTo>
                  <a:lnTo>
                    <a:pt x="255560" y="3921"/>
                  </a:lnTo>
                  <a:lnTo>
                    <a:pt x="245684" y="980"/>
                  </a:lnTo>
                  <a:lnTo>
                    <a:pt x="235508" y="0"/>
                  </a:lnTo>
                  <a:close/>
                </a:path>
                <a:path w="290195" h="257810">
                  <a:moveTo>
                    <a:pt x="101333" y="31254"/>
                  </a:moveTo>
                  <a:lnTo>
                    <a:pt x="97396" y="32753"/>
                  </a:lnTo>
                  <a:lnTo>
                    <a:pt x="96405" y="34963"/>
                  </a:lnTo>
                  <a:lnTo>
                    <a:pt x="99123" y="42100"/>
                  </a:lnTo>
                  <a:lnTo>
                    <a:pt x="100101" y="47586"/>
                  </a:lnTo>
                  <a:lnTo>
                    <a:pt x="100101" y="59855"/>
                  </a:lnTo>
                  <a:lnTo>
                    <a:pt x="98590" y="66636"/>
                  </a:lnTo>
                  <a:lnTo>
                    <a:pt x="95671" y="72663"/>
                  </a:lnTo>
                  <a:lnTo>
                    <a:pt x="97688" y="70637"/>
                  </a:lnTo>
                  <a:lnTo>
                    <a:pt x="105138" y="70624"/>
                  </a:lnTo>
                  <a:lnTo>
                    <a:pt x="105968" y="68910"/>
                  </a:lnTo>
                  <a:lnTo>
                    <a:pt x="107721" y="60985"/>
                  </a:lnTo>
                  <a:lnTo>
                    <a:pt x="107687" y="46482"/>
                  </a:lnTo>
                  <a:lnTo>
                    <a:pt x="106578" y="40271"/>
                  </a:lnTo>
                  <a:lnTo>
                    <a:pt x="103530" y="32245"/>
                  </a:lnTo>
                  <a:lnTo>
                    <a:pt x="101333" y="31254"/>
                  </a:lnTo>
                  <a:close/>
                </a:path>
                <a:path w="290195" h="257810">
                  <a:moveTo>
                    <a:pt x="193512" y="70624"/>
                  </a:moveTo>
                  <a:lnTo>
                    <a:pt x="190080" y="70624"/>
                  </a:lnTo>
                  <a:lnTo>
                    <a:pt x="192493" y="70637"/>
                  </a:lnTo>
                  <a:lnTo>
                    <a:pt x="194490" y="72642"/>
                  </a:lnTo>
                  <a:lnTo>
                    <a:pt x="193512" y="70624"/>
                  </a:lnTo>
                  <a:close/>
                </a:path>
                <a:path w="290195" h="257810">
                  <a:moveTo>
                    <a:pt x="81888" y="8343"/>
                  </a:moveTo>
                  <a:lnTo>
                    <a:pt x="54787" y="8343"/>
                  </a:lnTo>
                  <a:lnTo>
                    <a:pt x="62105" y="8934"/>
                  </a:lnTo>
                  <a:lnTo>
                    <a:pt x="69270" y="10706"/>
                  </a:lnTo>
                  <a:lnTo>
                    <a:pt x="76127" y="13658"/>
                  </a:lnTo>
                  <a:lnTo>
                    <a:pt x="82524" y="17792"/>
                  </a:lnTo>
                  <a:lnTo>
                    <a:pt x="84188" y="19075"/>
                  </a:lnTo>
                  <a:lnTo>
                    <a:pt x="86575" y="18770"/>
                  </a:lnTo>
                  <a:lnTo>
                    <a:pt x="89153" y="15443"/>
                  </a:lnTo>
                  <a:lnTo>
                    <a:pt x="88836" y="13042"/>
                  </a:lnTo>
                  <a:lnTo>
                    <a:pt x="87172" y="11760"/>
                  </a:lnTo>
                  <a:lnTo>
                    <a:pt x="81888" y="8343"/>
                  </a:lnTo>
                  <a:close/>
                </a:path>
                <a:path w="290195" h="257810">
                  <a:moveTo>
                    <a:pt x="54787" y="723"/>
                  </a:moveTo>
                  <a:lnTo>
                    <a:pt x="21374" y="14605"/>
                  </a:lnTo>
                  <a:lnTo>
                    <a:pt x="23863" y="17995"/>
                  </a:lnTo>
                  <a:lnTo>
                    <a:pt x="26250" y="18364"/>
                  </a:lnTo>
                  <a:lnTo>
                    <a:pt x="27939" y="17119"/>
                  </a:lnTo>
                  <a:lnTo>
                    <a:pt x="34165" y="13283"/>
                  </a:lnTo>
                  <a:lnTo>
                    <a:pt x="40806" y="10541"/>
                  </a:lnTo>
                  <a:lnTo>
                    <a:pt x="47726" y="8893"/>
                  </a:lnTo>
                  <a:lnTo>
                    <a:pt x="54787" y="8343"/>
                  </a:lnTo>
                  <a:lnTo>
                    <a:pt x="81888" y="8343"/>
                  </a:lnTo>
                  <a:lnTo>
                    <a:pt x="79706" y="6933"/>
                  </a:lnTo>
                  <a:lnTo>
                    <a:pt x="71699" y="3484"/>
                  </a:lnTo>
                  <a:lnTo>
                    <a:pt x="63332" y="1414"/>
                  </a:lnTo>
                  <a:lnTo>
                    <a:pt x="54787" y="723"/>
                  </a:lnTo>
                  <a:close/>
                </a:path>
              </a:pathLst>
            </a:custGeom>
            <a:solidFill>
              <a:srgbClr val="002934"/>
            </a:solidFill>
          </p:spPr>
          <p:txBody>
            <a:bodyPr wrap="square" lIns="0" tIns="0" rIns="0" bIns="0" rtlCol="0"/>
            <a:lstStyle/>
            <a:p>
              <a:endParaRPr/>
            </a:p>
          </p:txBody>
        </p:sp>
        <p:sp>
          <p:nvSpPr>
            <p:cNvPr id="32" name="object 32"/>
            <p:cNvSpPr/>
            <p:nvPr/>
          </p:nvSpPr>
          <p:spPr>
            <a:xfrm>
              <a:off x="5997125" y="4609992"/>
              <a:ext cx="240029" cy="59055"/>
            </a:xfrm>
            <a:custGeom>
              <a:avLst/>
              <a:gdLst/>
              <a:ahLst/>
              <a:cxnLst/>
              <a:rect l="l" t="t" r="r" b="b"/>
              <a:pathLst>
                <a:path w="240029" h="59054">
                  <a:moveTo>
                    <a:pt x="29362" y="0"/>
                  </a:moveTo>
                  <a:lnTo>
                    <a:pt x="17932" y="2307"/>
                  </a:lnTo>
                  <a:lnTo>
                    <a:pt x="8599" y="8599"/>
                  </a:lnTo>
                  <a:lnTo>
                    <a:pt x="2307" y="17932"/>
                  </a:lnTo>
                  <a:lnTo>
                    <a:pt x="0" y="29362"/>
                  </a:lnTo>
                  <a:lnTo>
                    <a:pt x="2307" y="40792"/>
                  </a:lnTo>
                  <a:lnTo>
                    <a:pt x="8599" y="50125"/>
                  </a:lnTo>
                  <a:lnTo>
                    <a:pt x="17932" y="56417"/>
                  </a:lnTo>
                  <a:lnTo>
                    <a:pt x="29362" y="58724"/>
                  </a:lnTo>
                  <a:lnTo>
                    <a:pt x="40792" y="56417"/>
                  </a:lnTo>
                  <a:lnTo>
                    <a:pt x="48672" y="51104"/>
                  </a:lnTo>
                  <a:lnTo>
                    <a:pt x="29362" y="51104"/>
                  </a:lnTo>
                  <a:lnTo>
                    <a:pt x="20898" y="49384"/>
                  </a:lnTo>
                  <a:lnTo>
                    <a:pt x="13990" y="44724"/>
                  </a:lnTo>
                  <a:lnTo>
                    <a:pt x="9333" y="37819"/>
                  </a:lnTo>
                  <a:lnTo>
                    <a:pt x="7620" y="29362"/>
                  </a:lnTo>
                  <a:lnTo>
                    <a:pt x="9333" y="20898"/>
                  </a:lnTo>
                  <a:lnTo>
                    <a:pt x="13990" y="13990"/>
                  </a:lnTo>
                  <a:lnTo>
                    <a:pt x="20898" y="9333"/>
                  </a:lnTo>
                  <a:lnTo>
                    <a:pt x="29362" y="7619"/>
                  </a:lnTo>
                  <a:lnTo>
                    <a:pt x="48672" y="7619"/>
                  </a:lnTo>
                  <a:lnTo>
                    <a:pt x="40792" y="2307"/>
                  </a:lnTo>
                  <a:lnTo>
                    <a:pt x="29362" y="0"/>
                  </a:lnTo>
                  <a:close/>
                </a:path>
                <a:path w="240029" h="59054">
                  <a:moveTo>
                    <a:pt x="48672" y="7619"/>
                  </a:moveTo>
                  <a:lnTo>
                    <a:pt x="29362" y="7619"/>
                  </a:lnTo>
                  <a:lnTo>
                    <a:pt x="37819" y="9333"/>
                  </a:lnTo>
                  <a:lnTo>
                    <a:pt x="44724" y="13990"/>
                  </a:lnTo>
                  <a:lnTo>
                    <a:pt x="49384" y="20898"/>
                  </a:lnTo>
                  <a:lnTo>
                    <a:pt x="51104" y="29362"/>
                  </a:lnTo>
                  <a:lnTo>
                    <a:pt x="49384" y="37819"/>
                  </a:lnTo>
                  <a:lnTo>
                    <a:pt x="44724" y="44724"/>
                  </a:lnTo>
                  <a:lnTo>
                    <a:pt x="37819" y="49384"/>
                  </a:lnTo>
                  <a:lnTo>
                    <a:pt x="29362" y="51104"/>
                  </a:lnTo>
                  <a:lnTo>
                    <a:pt x="48672" y="51104"/>
                  </a:lnTo>
                  <a:lnTo>
                    <a:pt x="50125" y="50125"/>
                  </a:lnTo>
                  <a:lnTo>
                    <a:pt x="56417" y="40792"/>
                  </a:lnTo>
                  <a:lnTo>
                    <a:pt x="58724" y="29362"/>
                  </a:lnTo>
                  <a:lnTo>
                    <a:pt x="56417" y="17932"/>
                  </a:lnTo>
                  <a:lnTo>
                    <a:pt x="50125" y="8599"/>
                  </a:lnTo>
                  <a:lnTo>
                    <a:pt x="48672" y="7619"/>
                  </a:lnTo>
                  <a:close/>
                </a:path>
                <a:path w="240029" h="59054">
                  <a:moveTo>
                    <a:pt x="210235" y="0"/>
                  </a:moveTo>
                  <a:lnTo>
                    <a:pt x="198805" y="2307"/>
                  </a:lnTo>
                  <a:lnTo>
                    <a:pt x="189472" y="8599"/>
                  </a:lnTo>
                  <a:lnTo>
                    <a:pt x="183180" y="17932"/>
                  </a:lnTo>
                  <a:lnTo>
                    <a:pt x="180873" y="29362"/>
                  </a:lnTo>
                  <a:lnTo>
                    <a:pt x="183180" y="40792"/>
                  </a:lnTo>
                  <a:lnTo>
                    <a:pt x="189472" y="50125"/>
                  </a:lnTo>
                  <a:lnTo>
                    <a:pt x="198805" y="56417"/>
                  </a:lnTo>
                  <a:lnTo>
                    <a:pt x="210235" y="58724"/>
                  </a:lnTo>
                  <a:lnTo>
                    <a:pt x="221665" y="56417"/>
                  </a:lnTo>
                  <a:lnTo>
                    <a:pt x="229545" y="51104"/>
                  </a:lnTo>
                  <a:lnTo>
                    <a:pt x="210235" y="51104"/>
                  </a:lnTo>
                  <a:lnTo>
                    <a:pt x="201778" y="49384"/>
                  </a:lnTo>
                  <a:lnTo>
                    <a:pt x="194873" y="44724"/>
                  </a:lnTo>
                  <a:lnTo>
                    <a:pt x="190213" y="37819"/>
                  </a:lnTo>
                  <a:lnTo>
                    <a:pt x="188493" y="29362"/>
                  </a:lnTo>
                  <a:lnTo>
                    <a:pt x="190211" y="20898"/>
                  </a:lnTo>
                  <a:lnTo>
                    <a:pt x="194868" y="13990"/>
                  </a:lnTo>
                  <a:lnTo>
                    <a:pt x="201773" y="9333"/>
                  </a:lnTo>
                  <a:lnTo>
                    <a:pt x="210235" y="7619"/>
                  </a:lnTo>
                  <a:lnTo>
                    <a:pt x="229545" y="7619"/>
                  </a:lnTo>
                  <a:lnTo>
                    <a:pt x="221665" y="2307"/>
                  </a:lnTo>
                  <a:lnTo>
                    <a:pt x="210235" y="0"/>
                  </a:lnTo>
                  <a:close/>
                </a:path>
                <a:path w="240029" h="59054">
                  <a:moveTo>
                    <a:pt x="229545" y="7619"/>
                  </a:moveTo>
                  <a:lnTo>
                    <a:pt x="210235" y="7619"/>
                  </a:lnTo>
                  <a:lnTo>
                    <a:pt x="218692" y="9333"/>
                  </a:lnTo>
                  <a:lnTo>
                    <a:pt x="225598" y="13990"/>
                  </a:lnTo>
                  <a:lnTo>
                    <a:pt x="230257" y="20898"/>
                  </a:lnTo>
                  <a:lnTo>
                    <a:pt x="231978" y="29362"/>
                  </a:lnTo>
                  <a:lnTo>
                    <a:pt x="230257" y="37819"/>
                  </a:lnTo>
                  <a:lnTo>
                    <a:pt x="225598" y="44724"/>
                  </a:lnTo>
                  <a:lnTo>
                    <a:pt x="218692" y="49384"/>
                  </a:lnTo>
                  <a:lnTo>
                    <a:pt x="210235" y="51104"/>
                  </a:lnTo>
                  <a:lnTo>
                    <a:pt x="229545" y="51104"/>
                  </a:lnTo>
                  <a:lnTo>
                    <a:pt x="230998" y="50125"/>
                  </a:lnTo>
                  <a:lnTo>
                    <a:pt x="237290" y="40792"/>
                  </a:lnTo>
                  <a:lnTo>
                    <a:pt x="239598" y="29362"/>
                  </a:lnTo>
                  <a:lnTo>
                    <a:pt x="237290" y="17932"/>
                  </a:lnTo>
                  <a:lnTo>
                    <a:pt x="230998" y="8599"/>
                  </a:lnTo>
                  <a:lnTo>
                    <a:pt x="229545" y="7619"/>
                  </a:lnTo>
                  <a:close/>
                </a:path>
              </a:pathLst>
            </a:custGeom>
            <a:solidFill>
              <a:srgbClr val="002934"/>
            </a:solidFill>
          </p:spPr>
          <p:txBody>
            <a:bodyPr wrap="square" lIns="0" tIns="0" rIns="0" bIns="0" rtlCol="0"/>
            <a:lstStyle/>
            <a:p>
              <a:endParaRPr/>
            </a:p>
          </p:txBody>
        </p:sp>
        <p:sp>
          <p:nvSpPr>
            <p:cNvPr id="33" name="object 33"/>
            <p:cNvSpPr txBox="1"/>
            <p:nvPr/>
          </p:nvSpPr>
          <p:spPr>
            <a:xfrm>
              <a:off x="5995047" y="4316566"/>
              <a:ext cx="243204" cy="91692"/>
            </a:xfrm>
            <a:prstGeom prst="rect">
              <a:avLst/>
            </a:prstGeom>
          </p:spPr>
          <p:txBody>
            <a:bodyPr vert="horz" wrap="square" lIns="0" tIns="14605" rIns="0" bIns="0" rtlCol="0">
              <a:spAutoFit/>
            </a:bodyPr>
            <a:lstStyle/>
            <a:p>
              <a:pPr marL="12700">
                <a:lnSpc>
                  <a:spcPct val="100000"/>
                </a:lnSpc>
                <a:spcBef>
                  <a:spcPts val="115"/>
                </a:spcBef>
              </a:pPr>
              <a:r>
                <a:rPr lang="zh-CN" altLang="en-US" sz="500" dirty="0">
                  <a:solidFill>
                    <a:srgbClr val="002934"/>
                  </a:solidFill>
                  <a:latin typeface="GillSansNova-Book"/>
                  <a:cs typeface="GillSansNova-Book"/>
                </a:rPr>
                <a:t>网球</a:t>
              </a:r>
              <a:endParaRPr sz="500" dirty="0">
                <a:latin typeface="GillSansNova-Book"/>
                <a:cs typeface="GillSansNova-Book"/>
              </a:endParaRPr>
            </a:p>
          </p:txBody>
        </p:sp>
        <p:sp>
          <p:nvSpPr>
            <p:cNvPr id="34" name="object 34"/>
            <p:cNvSpPr/>
            <p:nvPr/>
          </p:nvSpPr>
          <p:spPr>
            <a:xfrm>
              <a:off x="5970794" y="4009775"/>
              <a:ext cx="278130" cy="276860"/>
            </a:xfrm>
            <a:custGeom>
              <a:avLst/>
              <a:gdLst/>
              <a:ahLst/>
              <a:cxnLst/>
              <a:rect l="l" t="t" r="r" b="b"/>
              <a:pathLst>
                <a:path w="278129" h="276860">
                  <a:moveTo>
                    <a:pt x="76245" y="183578"/>
                  </a:moveTo>
                  <a:lnTo>
                    <a:pt x="70162" y="183578"/>
                  </a:lnTo>
                  <a:lnTo>
                    <a:pt x="67101" y="184734"/>
                  </a:lnTo>
                  <a:lnTo>
                    <a:pt x="1188" y="249618"/>
                  </a:lnTo>
                  <a:lnTo>
                    <a:pt x="0" y="252717"/>
                  </a:lnTo>
                  <a:lnTo>
                    <a:pt x="0" y="258838"/>
                  </a:lnTo>
                  <a:lnTo>
                    <a:pt x="1150" y="261874"/>
                  </a:lnTo>
                  <a:lnTo>
                    <a:pt x="14257" y="275196"/>
                  </a:lnTo>
                  <a:lnTo>
                    <a:pt x="17368" y="276402"/>
                  </a:lnTo>
                  <a:lnTo>
                    <a:pt x="23464" y="276402"/>
                  </a:lnTo>
                  <a:lnTo>
                    <a:pt x="26512" y="275247"/>
                  </a:lnTo>
                  <a:lnTo>
                    <a:pt x="33091" y="268770"/>
                  </a:lnTo>
                  <a:lnTo>
                    <a:pt x="20442" y="268770"/>
                  </a:lnTo>
                  <a:lnTo>
                    <a:pt x="17368" y="267487"/>
                  </a:lnTo>
                  <a:lnTo>
                    <a:pt x="8854" y="258826"/>
                  </a:lnTo>
                  <a:lnTo>
                    <a:pt x="7615" y="255803"/>
                  </a:lnTo>
                  <a:lnTo>
                    <a:pt x="8910" y="252717"/>
                  </a:lnTo>
                  <a:lnTo>
                    <a:pt x="70137" y="192443"/>
                  </a:lnTo>
                  <a:lnTo>
                    <a:pt x="73172" y="191198"/>
                  </a:lnTo>
                  <a:lnTo>
                    <a:pt x="77038" y="191198"/>
                  </a:lnTo>
                  <a:lnTo>
                    <a:pt x="74823" y="189039"/>
                  </a:lnTo>
                  <a:lnTo>
                    <a:pt x="74785" y="186626"/>
                  </a:lnTo>
                  <a:lnTo>
                    <a:pt x="77343" y="184004"/>
                  </a:lnTo>
                  <a:lnTo>
                    <a:pt x="76245" y="183578"/>
                  </a:lnTo>
                  <a:close/>
                </a:path>
                <a:path w="278129" h="276860">
                  <a:moveTo>
                    <a:pt x="84710" y="207257"/>
                  </a:moveTo>
                  <a:lnTo>
                    <a:pt x="23477" y="267525"/>
                  </a:lnTo>
                  <a:lnTo>
                    <a:pt x="20442" y="268770"/>
                  </a:lnTo>
                  <a:lnTo>
                    <a:pt x="33091" y="268770"/>
                  </a:lnTo>
                  <a:lnTo>
                    <a:pt x="90050" y="212686"/>
                  </a:lnTo>
                  <a:lnTo>
                    <a:pt x="84710" y="207257"/>
                  </a:lnTo>
                  <a:close/>
                </a:path>
                <a:path w="278129" h="276860">
                  <a:moveTo>
                    <a:pt x="93632" y="207251"/>
                  </a:moveTo>
                  <a:lnTo>
                    <a:pt x="84716" y="207251"/>
                  </a:lnTo>
                  <a:lnTo>
                    <a:pt x="90063" y="212686"/>
                  </a:lnTo>
                  <a:lnTo>
                    <a:pt x="92425" y="210350"/>
                  </a:lnTo>
                  <a:lnTo>
                    <a:pt x="93632" y="207251"/>
                  </a:lnTo>
                  <a:close/>
                </a:path>
                <a:path w="278129" h="276860">
                  <a:moveTo>
                    <a:pt x="77038" y="191198"/>
                  </a:moveTo>
                  <a:lnTo>
                    <a:pt x="73172" y="191198"/>
                  </a:lnTo>
                  <a:lnTo>
                    <a:pt x="76258" y="192493"/>
                  </a:lnTo>
                  <a:lnTo>
                    <a:pt x="84765" y="201155"/>
                  </a:lnTo>
                  <a:lnTo>
                    <a:pt x="85999" y="204165"/>
                  </a:lnTo>
                  <a:lnTo>
                    <a:pt x="84710" y="207257"/>
                  </a:lnTo>
                  <a:lnTo>
                    <a:pt x="93632" y="207251"/>
                  </a:lnTo>
                  <a:lnTo>
                    <a:pt x="93622" y="203377"/>
                  </a:lnTo>
                  <a:lnTo>
                    <a:pt x="88806" y="203365"/>
                  </a:lnTo>
                  <a:lnTo>
                    <a:pt x="85834" y="200406"/>
                  </a:lnTo>
                  <a:lnTo>
                    <a:pt x="85821" y="197993"/>
                  </a:lnTo>
                  <a:lnTo>
                    <a:pt x="89110" y="194689"/>
                  </a:lnTo>
                  <a:lnTo>
                    <a:pt x="86436" y="191973"/>
                  </a:lnTo>
                  <a:lnTo>
                    <a:pt x="77833" y="191973"/>
                  </a:lnTo>
                  <a:lnTo>
                    <a:pt x="77038" y="191198"/>
                  </a:lnTo>
                  <a:close/>
                </a:path>
                <a:path w="278129" h="276860">
                  <a:moveTo>
                    <a:pt x="89110" y="194689"/>
                  </a:moveTo>
                  <a:lnTo>
                    <a:pt x="85821" y="197993"/>
                  </a:lnTo>
                  <a:lnTo>
                    <a:pt x="85834" y="200406"/>
                  </a:lnTo>
                  <a:lnTo>
                    <a:pt x="88818" y="203377"/>
                  </a:lnTo>
                  <a:lnTo>
                    <a:pt x="91231" y="203365"/>
                  </a:lnTo>
                  <a:lnTo>
                    <a:pt x="93576" y="201009"/>
                  </a:lnTo>
                  <a:lnTo>
                    <a:pt x="92476" y="198107"/>
                  </a:lnTo>
                  <a:lnTo>
                    <a:pt x="89110" y="194689"/>
                  </a:lnTo>
                  <a:close/>
                </a:path>
                <a:path w="278129" h="276860">
                  <a:moveTo>
                    <a:pt x="93576" y="201009"/>
                  </a:moveTo>
                  <a:lnTo>
                    <a:pt x="91231" y="203365"/>
                  </a:lnTo>
                  <a:lnTo>
                    <a:pt x="88818" y="203377"/>
                  </a:lnTo>
                  <a:lnTo>
                    <a:pt x="93622" y="203377"/>
                  </a:lnTo>
                  <a:lnTo>
                    <a:pt x="93576" y="201009"/>
                  </a:lnTo>
                  <a:close/>
                </a:path>
                <a:path w="278129" h="276860">
                  <a:moveTo>
                    <a:pt x="119748" y="152006"/>
                  </a:moveTo>
                  <a:lnTo>
                    <a:pt x="119210" y="152006"/>
                  </a:lnTo>
                  <a:lnTo>
                    <a:pt x="125483" y="158153"/>
                  </a:lnTo>
                  <a:lnTo>
                    <a:pt x="89110" y="194689"/>
                  </a:lnTo>
                  <a:lnTo>
                    <a:pt x="92476" y="198107"/>
                  </a:lnTo>
                  <a:lnTo>
                    <a:pt x="93576" y="201009"/>
                  </a:lnTo>
                  <a:lnTo>
                    <a:pt x="131810" y="162592"/>
                  </a:lnTo>
                  <a:lnTo>
                    <a:pt x="120949" y="153543"/>
                  </a:lnTo>
                  <a:lnTo>
                    <a:pt x="119748" y="152006"/>
                  </a:lnTo>
                  <a:close/>
                </a:path>
                <a:path w="278129" h="276860">
                  <a:moveTo>
                    <a:pt x="77343" y="184004"/>
                  </a:moveTo>
                  <a:lnTo>
                    <a:pt x="74785" y="186626"/>
                  </a:lnTo>
                  <a:lnTo>
                    <a:pt x="74823" y="189039"/>
                  </a:lnTo>
                  <a:lnTo>
                    <a:pt x="77833" y="191973"/>
                  </a:lnTo>
                  <a:lnTo>
                    <a:pt x="80246" y="191947"/>
                  </a:lnTo>
                  <a:lnTo>
                    <a:pt x="83313" y="188802"/>
                  </a:lnTo>
                  <a:lnTo>
                    <a:pt x="79357" y="184785"/>
                  </a:lnTo>
                  <a:lnTo>
                    <a:pt x="77343" y="184004"/>
                  </a:lnTo>
                  <a:close/>
                </a:path>
                <a:path w="278129" h="276860">
                  <a:moveTo>
                    <a:pt x="83313" y="188802"/>
                  </a:moveTo>
                  <a:lnTo>
                    <a:pt x="80246" y="191947"/>
                  </a:lnTo>
                  <a:lnTo>
                    <a:pt x="77833" y="191973"/>
                  </a:lnTo>
                  <a:lnTo>
                    <a:pt x="86436" y="191973"/>
                  </a:lnTo>
                  <a:lnTo>
                    <a:pt x="83313" y="188802"/>
                  </a:lnTo>
                  <a:close/>
                </a:path>
                <a:path w="278129" h="276860">
                  <a:moveTo>
                    <a:pt x="114772" y="145642"/>
                  </a:moveTo>
                  <a:lnTo>
                    <a:pt x="77343" y="184004"/>
                  </a:lnTo>
                  <a:lnTo>
                    <a:pt x="79357" y="184785"/>
                  </a:lnTo>
                  <a:lnTo>
                    <a:pt x="83313" y="188802"/>
                  </a:lnTo>
                  <a:lnTo>
                    <a:pt x="119210" y="152006"/>
                  </a:lnTo>
                  <a:lnTo>
                    <a:pt x="119748" y="152006"/>
                  </a:lnTo>
                  <a:lnTo>
                    <a:pt x="114772" y="145642"/>
                  </a:lnTo>
                  <a:close/>
                </a:path>
                <a:path w="278129" h="276860">
                  <a:moveTo>
                    <a:pt x="120936" y="141224"/>
                  </a:moveTo>
                  <a:lnTo>
                    <a:pt x="119083" y="141224"/>
                  </a:lnTo>
                  <a:lnTo>
                    <a:pt x="136156" y="157932"/>
                  </a:lnTo>
                  <a:lnTo>
                    <a:pt x="136228" y="158153"/>
                  </a:lnTo>
                  <a:lnTo>
                    <a:pt x="131810" y="162592"/>
                  </a:lnTo>
                  <a:lnTo>
                    <a:pt x="132284" y="162988"/>
                  </a:lnTo>
                  <a:lnTo>
                    <a:pt x="145162" y="169687"/>
                  </a:lnTo>
                  <a:lnTo>
                    <a:pt x="159183" y="173677"/>
                  </a:lnTo>
                  <a:lnTo>
                    <a:pt x="173947" y="174993"/>
                  </a:lnTo>
                  <a:lnTo>
                    <a:pt x="192384" y="173070"/>
                  </a:lnTo>
                  <a:lnTo>
                    <a:pt x="210719" y="167373"/>
                  </a:lnTo>
                  <a:lnTo>
                    <a:pt x="173822" y="167362"/>
                  </a:lnTo>
                  <a:lnTo>
                    <a:pt x="160547" y="166178"/>
                  </a:lnTo>
                  <a:lnTo>
                    <a:pt x="147943" y="162592"/>
                  </a:lnTo>
                  <a:lnTo>
                    <a:pt x="136492" y="156634"/>
                  </a:lnTo>
                  <a:lnTo>
                    <a:pt x="126436" y="148259"/>
                  </a:lnTo>
                  <a:lnTo>
                    <a:pt x="120936" y="141224"/>
                  </a:lnTo>
                  <a:close/>
                </a:path>
                <a:path w="278129" h="276860">
                  <a:moveTo>
                    <a:pt x="258021" y="21437"/>
                  </a:moveTo>
                  <a:lnTo>
                    <a:pt x="252534" y="26733"/>
                  </a:lnTo>
                  <a:lnTo>
                    <a:pt x="260175" y="36506"/>
                  </a:lnTo>
                  <a:lnTo>
                    <a:pt x="265606" y="47485"/>
                  </a:lnTo>
                  <a:lnTo>
                    <a:pt x="268851" y="59416"/>
                  </a:lnTo>
                  <a:lnTo>
                    <a:pt x="269933" y="72047"/>
                  </a:lnTo>
                  <a:lnTo>
                    <a:pt x="268007" y="89540"/>
                  </a:lnTo>
                  <a:lnTo>
                    <a:pt x="239479" y="139357"/>
                  </a:lnTo>
                  <a:lnTo>
                    <a:pt x="190844" y="165606"/>
                  </a:lnTo>
                  <a:lnTo>
                    <a:pt x="173947" y="167373"/>
                  </a:lnTo>
                  <a:lnTo>
                    <a:pt x="210754" y="167362"/>
                  </a:lnTo>
                  <a:lnTo>
                    <a:pt x="244762" y="144843"/>
                  </a:lnTo>
                  <a:lnTo>
                    <a:pt x="269216" y="110145"/>
                  </a:lnTo>
                  <a:lnTo>
                    <a:pt x="277553" y="72047"/>
                  </a:lnTo>
                  <a:lnTo>
                    <a:pt x="276360" y="58106"/>
                  </a:lnTo>
                  <a:lnTo>
                    <a:pt x="272735" y="44799"/>
                  </a:lnTo>
                  <a:lnTo>
                    <a:pt x="266636" y="32463"/>
                  </a:lnTo>
                  <a:lnTo>
                    <a:pt x="258021" y="21437"/>
                  </a:lnTo>
                  <a:close/>
                </a:path>
                <a:path w="278129" h="276860">
                  <a:moveTo>
                    <a:pt x="119083" y="141224"/>
                  </a:moveTo>
                  <a:lnTo>
                    <a:pt x="114772" y="145642"/>
                  </a:lnTo>
                  <a:lnTo>
                    <a:pt x="120949" y="153543"/>
                  </a:lnTo>
                  <a:lnTo>
                    <a:pt x="131810" y="162592"/>
                  </a:lnTo>
                  <a:lnTo>
                    <a:pt x="136304" y="158076"/>
                  </a:lnTo>
                  <a:lnTo>
                    <a:pt x="119083" y="141224"/>
                  </a:lnTo>
                  <a:close/>
                </a:path>
                <a:path w="278129" h="276860">
                  <a:moveTo>
                    <a:pt x="205036" y="0"/>
                  </a:moveTo>
                  <a:lnTo>
                    <a:pt x="150551" y="17048"/>
                  </a:lnTo>
                  <a:lnTo>
                    <a:pt x="120016" y="46708"/>
                  </a:lnTo>
                  <a:lnTo>
                    <a:pt x="103522" y="83824"/>
                  </a:lnTo>
                  <a:lnTo>
                    <a:pt x="101417" y="102946"/>
                  </a:lnTo>
                  <a:lnTo>
                    <a:pt x="102610" y="116886"/>
                  </a:lnTo>
                  <a:lnTo>
                    <a:pt x="106235" y="130192"/>
                  </a:lnTo>
                  <a:lnTo>
                    <a:pt x="112334" y="142524"/>
                  </a:lnTo>
                  <a:lnTo>
                    <a:pt x="114772" y="145642"/>
                  </a:lnTo>
                  <a:lnTo>
                    <a:pt x="119083" y="141224"/>
                  </a:lnTo>
                  <a:lnTo>
                    <a:pt x="120936" y="141224"/>
                  </a:lnTo>
                  <a:lnTo>
                    <a:pt x="118795" y="138484"/>
                  </a:lnTo>
                  <a:lnTo>
                    <a:pt x="113364" y="127503"/>
                  </a:lnTo>
                  <a:lnTo>
                    <a:pt x="110120" y="115571"/>
                  </a:lnTo>
                  <a:lnTo>
                    <a:pt x="109037" y="102946"/>
                  </a:lnTo>
                  <a:lnTo>
                    <a:pt x="110965" y="85452"/>
                  </a:lnTo>
                  <a:lnTo>
                    <a:pt x="139504" y="35623"/>
                  </a:lnTo>
                  <a:lnTo>
                    <a:pt x="188139" y="9379"/>
                  </a:lnTo>
                  <a:lnTo>
                    <a:pt x="205036" y="7620"/>
                  </a:lnTo>
                  <a:lnTo>
                    <a:pt x="238277" y="7620"/>
                  </a:lnTo>
                  <a:lnTo>
                    <a:pt x="233814" y="5299"/>
                  </a:lnTo>
                  <a:lnTo>
                    <a:pt x="219798" y="1313"/>
                  </a:lnTo>
                  <a:lnTo>
                    <a:pt x="205036" y="0"/>
                  </a:lnTo>
                  <a:close/>
                </a:path>
                <a:path w="278129" h="276860">
                  <a:moveTo>
                    <a:pt x="238277" y="7620"/>
                  </a:moveTo>
                  <a:lnTo>
                    <a:pt x="205036" y="7620"/>
                  </a:lnTo>
                  <a:lnTo>
                    <a:pt x="218428" y="8813"/>
                  </a:lnTo>
                  <a:lnTo>
                    <a:pt x="231009" y="12385"/>
                  </a:lnTo>
                  <a:lnTo>
                    <a:pt x="242478" y="18353"/>
                  </a:lnTo>
                  <a:lnTo>
                    <a:pt x="252534" y="26733"/>
                  </a:lnTo>
                  <a:lnTo>
                    <a:pt x="258021" y="21437"/>
                  </a:lnTo>
                  <a:lnTo>
                    <a:pt x="246688" y="11994"/>
                  </a:lnTo>
                  <a:lnTo>
                    <a:pt x="238277" y="7620"/>
                  </a:lnTo>
                  <a:close/>
                </a:path>
              </a:pathLst>
            </a:custGeom>
            <a:solidFill>
              <a:srgbClr val="002934"/>
            </a:solidFill>
          </p:spPr>
          <p:txBody>
            <a:bodyPr wrap="square" lIns="0" tIns="0" rIns="0" bIns="0" rtlCol="0"/>
            <a:lstStyle/>
            <a:p>
              <a:endParaRPr/>
            </a:p>
          </p:txBody>
        </p:sp>
        <p:sp>
          <p:nvSpPr>
            <p:cNvPr id="35" name="object 35"/>
            <p:cNvSpPr/>
            <p:nvPr/>
          </p:nvSpPr>
          <p:spPr>
            <a:xfrm>
              <a:off x="6078348" y="4080066"/>
              <a:ext cx="97155" cy="99695"/>
            </a:xfrm>
            <a:custGeom>
              <a:avLst/>
              <a:gdLst/>
              <a:ahLst/>
              <a:cxnLst/>
              <a:rect l="l" t="t" r="r" b="b"/>
              <a:pathLst>
                <a:path w="97154" h="99695">
                  <a:moveTo>
                    <a:pt x="3149" y="0"/>
                  </a:moveTo>
                  <a:lnTo>
                    <a:pt x="25" y="3060"/>
                  </a:lnTo>
                  <a:lnTo>
                    <a:pt x="0" y="5549"/>
                  </a:lnTo>
                  <a:lnTo>
                    <a:pt x="91490" y="99072"/>
                  </a:lnTo>
                  <a:lnTo>
                    <a:pt x="93992" y="99098"/>
                  </a:lnTo>
                  <a:lnTo>
                    <a:pt x="97104" y="96050"/>
                  </a:lnTo>
                  <a:lnTo>
                    <a:pt x="97129" y="93548"/>
                  </a:lnTo>
                  <a:lnTo>
                    <a:pt x="5638" y="38"/>
                  </a:lnTo>
                  <a:lnTo>
                    <a:pt x="3149" y="0"/>
                  </a:lnTo>
                  <a:close/>
                </a:path>
              </a:pathLst>
            </a:custGeom>
            <a:solidFill>
              <a:srgbClr val="002934"/>
            </a:solidFill>
          </p:spPr>
          <p:txBody>
            <a:bodyPr wrap="square" lIns="0" tIns="0" rIns="0" bIns="0" rtlCol="0"/>
            <a:lstStyle/>
            <a:p>
              <a:endParaRPr/>
            </a:p>
          </p:txBody>
        </p:sp>
        <p:sp>
          <p:nvSpPr>
            <p:cNvPr id="36" name="object 36"/>
            <p:cNvSpPr/>
            <p:nvPr/>
          </p:nvSpPr>
          <p:spPr>
            <a:xfrm>
              <a:off x="6141997" y="4014224"/>
              <a:ext cx="100330" cy="102235"/>
            </a:xfrm>
            <a:custGeom>
              <a:avLst/>
              <a:gdLst/>
              <a:ahLst/>
              <a:cxnLst/>
              <a:rect l="l" t="t" r="r" b="b"/>
              <a:pathLst>
                <a:path w="100329" h="102235">
                  <a:moveTo>
                    <a:pt x="3187" y="0"/>
                  </a:moveTo>
                  <a:lnTo>
                    <a:pt x="25" y="3098"/>
                  </a:lnTo>
                  <a:lnTo>
                    <a:pt x="0" y="5626"/>
                  </a:lnTo>
                  <a:lnTo>
                    <a:pt x="94119" y="101828"/>
                  </a:lnTo>
                  <a:lnTo>
                    <a:pt x="96659" y="101853"/>
                  </a:lnTo>
                  <a:lnTo>
                    <a:pt x="99822" y="98767"/>
                  </a:lnTo>
                  <a:lnTo>
                    <a:pt x="99847" y="96227"/>
                  </a:lnTo>
                  <a:lnTo>
                    <a:pt x="5727" y="38"/>
                  </a:lnTo>
                  <a:lnTo>
                    <a:pt x="3187" y="0"/>
                  </a:lnTo>
                  <a:close/>
                </a:path>
              </a:pathLst>
            </a:custGeom>
            <a:solidFill>
              <a:srgbClr val="002934"/>
            </a:solidFill>
          </p:spPr>
          <p:txBody>
            <a:bodyPr wrap="square" lIns="0" tIns="0" rIns="0" bIns="0" rtlCol="0"/>
            <a:lstStyle/>
            <a:p>
              <a:endParaRPr/>
            </a:p>
          </p:txBody>
        </p:sp>
        <p:sp>
          <p:nvSpPr>
            <p:cNvPr id="37" name="object 37"/>
            <p:cNvSpPr/>
            <p:nvPr/>
          </p:nvSpPr>
          <p:spPr>
            <a:xfrm>
              <a:off x="6103388" y="4039209"/>
              <a:ext cx="114300" cy="116205"/>
            </a:xfrm>
            <a:custGeom>
              <a:avLst/>
              <a:gdLst/>
              <a:ahLst/>
              <a:cxnLst/>
              <a:rect l="l" t="t" r="r" b="b"/>
              <a:pathLst>
                <a:path w="114300" h="116204">
                  <a:moveTo>
                    <a:pt x="3086" y="0"/>
                  </a:moveTo>
                  <a:lnTo>
                    <a:pt x="25" y="2997"/>
                  </a:lnTo>
                  <a:lnTo>
                    <a:pt x="0" y="5448"/>
                  </a:lnTo>
                  <a:lnTo>
                    <a:pt x="108242" y="116090"/>
                  </a:lnTo>
                  <a:lnTo>
                    <a:pt x="110693" y="116116"/>
                  </a:lnTo>
                  <a:lnTo>
                    <a:pt x="113766" y="113118"/>
                  </a:lnTo>
                  <a:lnTo>
                    <a:pt x="113791" y="110667"/>
                  </a:lnTo>
                  <a:lnTo>
                    <a:pt x="5549" y="25"/>
                  </a:lnTo>
                  <a:lnTo>
                    <a:pt x="3086" y="0"/>
                  </a:lnTo>
                  <a:close/>
                </a:path>
              </a:pathLst>
            </a:custGeom>
            <a:solidFill>
              <a:srgbClr val="002934"/>
            </a:solidFill>
          </p:spPr>
          <p:txBody>
            <a:bodyPr wrap="square" lIns="0" tIns="0" rIns="0" bIns="0" rtlCol="0"/>
            <a:lstStyle/>
            <a:p>
              <a:endParaRPr/>
            </a:p>
          </p:txBody>
        </p:sp>
        <p:sp>
          <p:nvSpPr>
            <p:cNvPr id="38" name="object 38"/>
            <p:cNvSpPr/>
            <p:nvPr/>
          </p:nvSpPr>
          <p:spPr>
            <a:xfrm>
              <a:off x="6077207" y="4014342"/>
              <a:ext cx="128905" cy="126364"/>
            </a:xfrm>
            <a:custGeom>
              <a:avLst/>
              <a:gdLst/>
              <a:ahLst/>
              <a:cxnLst/>
              <a:rect l="l" t="t" r="r" b="b"/>
              <a:pathLst>
                <a:path w="128904" h="126364">
                  <a:moveTo>
                    <a:pt x="123240" y="0"/>
                  </a:moveTo>
                  <a:lnTo>
                    <a:pt x="25" y="120561"/>
                  </a:lnTo>
                  <a:lnTo>
                    <a:pt x="0" y="123050"/>
                  </a:lnTo>
                  <a:lnTo>
                    <a:pt x="3035" y="126149"/>
                  </a:lnTo>
                  <a:lnTo>
                    <a:pt x="5524" y="126174"/>
                  </a:lnTo>
                  <a:lnTo>
                    <a:pt x="128739" y="5626"/>
                  </a:lnTo>
                  <a:lnTo>
                    <a:pt x="128765" y="3136"/>
                  </a:lnTo>
                  <a:lnTo>
                    <a:pt x="125729" y="38"/>
                  </a:lnTo>
                  <a:lnTo>
                    <a:pt x="123240" y="0"/>
                  </a:lnTo>
                  <a:close/>
                </a:path>
              </a:pathLst>
            </a:custGeom>
            <a:solidFill>
              <a:srgbClr val="002934"/>
            </a:solidFill>
          </p:spPr>
          <p:txBody>
            <a:bodyPr wrap="square" lIns="0" tIns="0" rIns="0" bIns="0" rtlCol="0"/>
            <a:lstStyle/>
            <a:p>
              <a:endParaRPr/>
            </a:p>
          </p:txBody>
        </p:sp>
        <p:sp>
          <p:nvSpPr>
            <p:cNvPr id="39" name="object 39"/>
            <p:cNvSpPr/>
            <p:nvPr/>
          </p:nvSpPr>
          <p:spPr>
            <a:xfrm>
              <a:off x="6116576" y="4055783"/>
              <a:ext cx="127635" cy="125095"/>
            </a:xfrm>
            <a:custGeom>
              <a:avLst/>
              <a:gdLst/>
              <a:ahLst/>
              <a:cxnLst/>
              <a:rect l="l" t="t" r="r" b="b"/>
              <a:pathLst>
                <a:path w="127635" h="125095">
                  <a:moveTo>
                    <a:pt x="122047" y="0"/>
                  </a:moveTo>
                  <a:lnTo>
                    <a:pt x="25" y="119392"/>
                  </a:lnTo>
                  <a:lnTo>
                    <a:pt x="0" y="121843"/>
                  </a:lnTo>
                  <a:lnTo>
                    <a:pt x="2984" y="124891"/>
                  </a:lnTo>
                  <a:lnTo>
                    <a:pt x="5435" y="124929"/>
                  </a:lnTo>
                  <a:lnTo>
                    <a:pt x="127469" y="5537"/>
                  </a:lnTo>
                  <a:lnTo>
                    <a:pt x="127495" y="3086"/>
                  </a:lnTo>
                  <a:lnTo>
                    <a:pt x="124498" y="25"/>
                  </a:lnTo>
                  <a:lnTo>
                    <a:pt x="122047" y="0"/>
                  </a:lnTo>
                  <a:close/>
                </a:path>
              </a:pathLst>
            </a:custGeom>
            <a:solidFill>
              <a:srgbClr val="002934"/>
            </a:solidFill>
          </p:spPr>
          <p:txBody>
            <a:bodyPr wrap="square" lIns="0" tIns="0" rIns="0" bIns="0" rtlCol="0"/>
            <a:lstStyle/>
            <a:p>
              <a:endParaRPr/>
            </a:p>
          </p:txBody>
        </p:sp>
        <p:sp>
          <p:nvSpPr>
            <p:cNvPr id="40" name="object 40"/>
            <p:cNvSpPr/>
            <p:nvPr/>
          </p:nvSpPr>
          <p:spPr>
            <a:xfrm>
              <a:off x="6170070" y="4193376"/>
              <a:ext cx="92710" cy="92710"/>
            </a:xfrm>
            <a:custGeom>
              <a:avLst/>
              <a:gdLst/>
              <a:ahLst/>
              <a:cxnLst/>
              <a:rect l="l" t="t" r="r" b="b"/>
              <a:pathLst>
                <a:path w="92710" h="92710">
                  <a:moveTo>
                    <a:pt x="46202" y="0"/>
                  </a:moveTo>
                  <a:lnTo>
                    <a:pt x="28219" y="3631"/>
                  </a:lnTo>
                  <a:lnTo>
                    <a:pt x="13533" y="13533"/>
                  </a:lnTo>
                  <a:lnTo>
                    <a:pt x="3631" y="28219"/>
                  </a:lnTo>
                  <a:lnTo>
                    <a:pt x="0" y="46202"/>
                  </a:lnTo>
                  <a:lnTo>
                    <a:pt x="3631" y="64185"/>
                  </a:lnTo>
                  <a:lnTo>
                    <a:pt x="13533" y="78871"/>
                  </a:lnTo>
                  <a:lnTo>
                    <a:pt x="28219" y="88773"/>
                  </a:lnTo>
                  <a:lnTo>
                    <a:pt x="46202" y="92405"/>
                  </a:lnTo>
                  <a:lnTo>
                    <a:pt x="64185" y="88773"/>
                  </a:lnTo>
                  <a:lnTo>
                    <a:pt x="70101" y="84785"/>
                  </a:lnTo>
                  <a:lnTo>
                    <a:pt x="46202" y="84785"/>
                  </a:lnTo>
                  <a:lnTo>
                    <a:pt x="31189" y="81737"/>
                  </a:lnTo>
                  <a:lnTo>
                    <a:pt x="18934" y="73471"/>
                  </a:lnTo>
                  <a:lnTo>
                    <a:pt x="10667" y="61216"/>
                  </a:lnTo>
                  <a:lnTo>
                    <a:pt x="7619" y="46202"/>
                  </a:lnTo>
                  <a:lnTo>
                    <a:pt x="10667" y="31189"/>
                  </a:lnTo>
                  <a:lnTo>
                    <a:pt x="18934" y="18934"/>
                  </a:lnTo>
                  <a:lnTo>
                    <a:pt x="31189" y="10667"/>
                  </a:lnTo>
                  <a:lnTo>
                    <a:pt x="43146" y="8240"/>
                  </a:lnTo>
                  <a:lnTo>
                    <a:pt x="43141" y="5067"/>
                  </a:lnTo>
                  <a:lnTo>
                    <a:pt x="44856" y="3365"/>
                  </a:lnTo>
                  <a:lnTo>
                    <a:pt x="62869" y="3365"/>
                  </a:lnTo>
                  <a:lnTo>
                    <a:pt x="46202" y="0"/>
                  </a:lnTo>
                  <a:close/>
                </a:path>
                <a:path w="92710" h="92710">
                  <a:moveTo>
                    <a:pt x="82681" y="56564"/>
                  </a:moveTo>
                  <a:lnTo>
                    <a:pt x="81737" y="61216"/>
                  </a:lnTo>
                  <a:lnTo>
                    <a:pt x="73471" y="73471"/>
                  </a:lnTo>
                  <a:lnTo>
                    <a:pt x="61216" y="81737"/>
                  </a:lnTo>
                  <a:lnTo>
                    <a:pt x="46202" y="84785"/>
                  </a:lnTo>
                  <a:lnTo>
                    <a:pt x="70101" y="84785"/>
                  </a:lnTo>
                  <a:lnTo>
                    <a:pt x="78871" y="78871"/>
                  </a:lnTo>
                  <a:lnTo>
                    <a:pt x="88773" y="64185"/>
                  </a:lnTo>
                  <a:lnTo>
                    <a:pt x="90151" y="57365"/>
                  </a:lnTo>
                  <a:lnTo>
                    <a:pt x="85102" y="57365"/>
                  </a:lnTo>
                  <a:lnTo>
                    <a:pt x="83096" y="56743"/>
                  </a:lnTo>
                  <a:lnTo>
                    <a:pt x="82681" y="56564"/>
                  </a:lnTo>
                  <a:close/>
                </a:path>
                <a:path w="92710" h="92710">
                  <a:moveTo>
                    <a:pt x="20726" y="41135"/>
                  </a:moveTo>
                  <a:lnTo>
                    <a:pt x="18592" y="42252"/>
                  </a:lnTo>
                  <a:lnTo>
                    <a:pt x="17322" y="46266"/>
                  </a:lnTo>
                  <a:lnTo>
                    <a:pt x="18440" y="48399"/>
                  </a:lnTo>
                  <a:lnTo>
                    <a:pt x="29362" y="51879"/>
                  </a:lnTo>
                  <a:lnTo>
                    <a:pt x="33400" y="57010"/>
                  </a:lnTo>
                  <a:lnTo>
                    <a:pt x="37757" y="72110"/>
                  </a:lnTo>
                  <a:lnTo>
                    <a:pt x="39458" y="73812"/>
                  </a:lnTo>
                  <a:lnTo>
                    <a:pt x="43662" y="73812"/>
                  </a:lnTo>
                  <a:lnTo>
                    <a:pt x="45377" y="72110"/>
                  </a:lnTo>
                  <a:lnTo>
                    <a:pt x="22732" y="41770"/>
                  </a:lnTo>
                  <a:lnTo>
                    <a:pt x="20726" y="41135"/>
                  </a:lnTo>
                  <a:close/>
                </a:path>
                <a:path w="92710" h="92710">
                  <a:moveTo>
                    <a:pt x="84224" y="48965"/>
                  </a:moveTo>
                  <a:lnTo>
                    <a:pt x="82681" y="56564"/>
                  </a:lnTo>
                  <a:lnTo>
                    <a:pt x="83096" y="56743"/>
                  </a:lnTo>
                  <a:lnTo>
                    <a:pt x="85102" y="57365"/>
                  </a:lnTo>
                  <a:lnTo>
                    <a:pt x="87236" y="56248"/>
                  </a:lnTo>
                  <a:lnTo>
                    <a:pt x="88506" y="52235"/>
                  </a:lnTo>
                  <a:lnTo>
                    <a:pt x="87388" y="50101"/>
                  </a:lnTo>
                  <a:lnTo>
                    <a:pt x="85382" y="49466"/>
                  </a:lnTo>
                  <a:lnTo>
                    <a:pt x="84224" y="48965"/>
                  </a:lnTo>
                  <a:close/>
                </a:path>
                <a:path w="92710" h="92710">
                  <a:moveTo>
                    <a:pt x="62869" y="3365"/>
                  </a:moveTo>
                  <a:lnTo>
                    <a:pt x="49060" y="3365"/>
                  </a:lnTo>
                  <a:lnTo>
                    <a:pt x="50761" y="5067"/>
                  </a:lnTo>
                  <a:lnTo>
                    <a:pt x="50843" y="8562"/>
                  </a:lnTo>
                  <a:lnTo>
                    <a:pt x="61216" y="10667"/>
                  </a:lnTo>
                  <a:lnTo>
                    <a:pt x="73471" y="18934"/>
                  </a:lnTo>
                  <a:lnTo>
                    <a:pt x="81737" y="31189"/>
                  </a:lnTo>
                  <a:lnTo>
                    <a:pt x="84785" y="46202"/>
                  </a:lnTo>
                  <a:lnTo>
                    <a:pt x="84224" y="48965"/>
                  </a:lnTo>
                  <a:lnTo>
                    <a:pt x="85382" y="49466"/>
                  </a:lnTo>
                  <a:lnTo>
                    <a:pt x="87388" y="50101"/>
                  </a:lnTo>
                  <a:lnTo>
                    <a:pt x="88506" y="52235"/>
                  </a:lnTo>
                  <a:lnTo>
                    <a:pt x="87236" y="56248"/>
                  </a:lnTo>
                  <a:lnTo>
                    <a:pt x="85102" y="57365"/>
                  </a:lnTo>
                  <a:lnTo>
                    <a:pt x="90151" y="57365"/>
                  </a:lnTo>
                  <a:lnTo>
                    <a:pt x="92405" y="46202"/>
                  </a:lnTo>
                  <a:lnTo>
                    <a:pt x="88773" y="28219"/>
                  </a:lnTo>
                  <a:lnTo>
                    <a:pt x="78871" y="13533"/>
                  </a:lnTo>
                  <a:lnTo>
                    <a:pt x="64185" y="3631"/>
                  </a:lnTo>
                  <a:lnTo>
                    <a:pt x="62869" y="3365"/>
                  </a:lnTo>
                  <a:close/>
                </a:path>
                <a:path w="92710" h="92710">
                  <a:moveTo>
                    <a:pt x="46202" y="7619"/>
                  </a:moveTo>
                  <a:lnTo>
                    <a:pt x="43146" y="8240"/>
                  </a:lnTo>
                  <a:lnTo>
                    <a:pt x="43179" y="16713"/>
                  </a:lnTo>
                  <a:lnTo>
                    <a:pt x="48183" y="27470"/>
                  </a:lnTo>
                  <a:lnTo>
                    <a:pt x="52974" y="35708"/>
                  </a:lnTo>
                  <a:lnTo>
                    <a:pt x="60134" y="43830"/>
                  </a:lnTo>
                  <a:lnTo>
                    <a:pt x="70047" y="51090"/>
                  </a:lnTo>
                  <a:lnTo>
                    <a:pt x="82681" y="56564"/>
                  </a:lnTo>
                  <a:lnTo>
                    <a:pt x="84224" y="48965"/>
                  </a:lnTo>
                  <a:lnTo>
                    <a:pt x="73853" y="44482"/>
                  </a:lnTo>
                  <a:lnTo>
                    <a:pt x="65289" y="38236"/>
                  </a:lnTo>
                  <a:lnTo>
                    <a:pt x="50843" y="8562"/>
                  </a:lnTo>
                  <a:lnTo>
                    <a:pt x="46202" y="7619"/>
                  </a:lnTo>
                  <a:close/>
                </a:path>
                <a:path w="92710" h="92710">
                  <a:moveTo>
                    <a:pt x="50788" y="7619"/>
                  </a:moveTo>
                  <a:lnTo>
                    <a:pt x="46202" y="7619"/>
                  </a:lnTo>
                  <a:lnTo>
                    <a:pt x="50843" y="8562"/>
                  </a:lnTo>
                  <a:lnTo>
                    <a:pt x="50788" y="7619"/>
                  </a:lnTo>
                  <a:close/>
                </a:path>
                <a:path w="92710" h="92710">
                  <a:moveTo>
                    <a:pt x="49060" y="3365"/>
                  </a:moveTo>
                  <a:lnTo>
                    <a:pt x="44856" y="3365"/>
                  </a:lnTo>
                  <a:lnTo>
                    <a:pt x="43141" y="5067"/>
                  </a:lnTo>
                  <a:lnTo>
                    <a:pt x="43146" y="8240"/>
                  </a:lnTo>
                  <a:lnTo>
                    <a:pt x="46202" y="7619"/>
                  </a:lnTo>
                  <a:lnTo>
                    <a:pt x="50788" y="7619"/>
                  </a:lnTo>
                  <a:lnTo>
                    <a:pt x="50761" y="5067"/>
                  </a:lnTo>
                  <a:lnTo>
                    <a:pt x="49060" y="3365"/>
                  </a:lnTo>
                  <a:close/>
                </a:path>
              </a:pathLst>
            </a:custGeom>
            <a:solidFill>
              <a:srgbClr val="002934"/>
            </a:solidFill>
          </p:spPr>
          <p:txBody>
            <a:bodyPr wrap="square" lIns="0" tIns="0" rIns="0" bIns="0" rtlCol="0"/>
            <a:lstStyle/>
            <a:p>
              <a:endParaRPr/>
            </a:p>
          </p:txBody>
        </p:sp>
        <p:sp>
          <p:nvSpPr>
            <p:cNvPr id="41" name="object 41"/>
            <p:cNvSpPr txBox="1"/>
            <p:nvPr/>
          </p:nvSpPr>
          <p:spPr>
            <a:xfrm>
              <a:off x="6648704" y="4316566"/>
              <a:ext cx="240665" cy="91692"/>
            </a:xfrm>
            <a:prstGeom prst="rect">
              <a:avLst/>
            </a:prstGeom>
          </p:spPr>
          <p:txBody>
            <a:bodyPr vert="horz" wrap="square" lIns="0" tIns="14605" rIns="0" bIns="0" rtlCol="0">
              <a:spAutoFit/>
            </a:bodyPr>
            <a:lstStyle/>
            <a:p>
              <a:pPr marL="12700">
                <a:lnSpc>
                  <a:spcPct val="100000"/>
                </a:lnSpc>
                <a:spcBef>
                  <a:spcPts val="115"/>
                </a:spcBef>
              </a:pPr>
              <a:r>
                <a:rPr lang="zh-CN" altLang="en-US" sz="500" spc="0" dirty="0">
                  <a:solidFill>
                    <a:srgbClr val="002934"/>
                  </a:solidFill>
                  <a:latin typeface="GillSansNova-Book"/>
                  <a:cs typeface="GillSansNova-Book"/>
                </a:rPr>
                <a:t>潜水</a:t>
              </a:r>
              <a:endParaRPr sz="500" dirty="0">
                <a:latin typeface="GillSansNova-Book"/>
                <a:cs typeface="GillSansNova-Book"/>
              </a:endParaRPr>
            </a:p>
          </p:txBody>
        </p:sp>
        <p:sp>
          <p:nvSpPr>
            <p:cNvPr id="42" name="object 42"/>
            <p:cNvSpPr/>
            <p:nvPr/>
          </p:nvSpPr>
          <p:spPr>
            <a:xfrm>
              <a:off x="6632529" y="3997881"/>
              <a:ext cx="216535" cy="288290"/>
            </a:xfrm>
            <a:custGeom>
              <a:avLst/>
              <a:gdLst/>
              <a:ahLst/>
              <a:cxnLst/>
              <a:rect l="l" t="t" r="r" b="b"/>
              <a:pathLst>
                <a:path w="216534" h="288289">
                  <a:moveTo>
                    <a:pt x="98183" y="238760"/>
                  </a:moveTo>
                  <a:lnTo>
                    <a:pt x="93992" y="238760"/>
                  </a:lnTo>
                  <a:lnTo>
                    <a:pt x="92430" y="241300"/>
                  </a:lnTo>
                  <a:lnTo>
                    <a:pt x="92582" y="243840"/>
                  </a:lnTo>
                  <a:lnTo>
                    <a:pt x="93421" y="254000"/>
                  </a:lnTo>
                  <a:lnTo>
                    <a:pt x="131061" y="287020"/>
                  </a:lnTo>
                  <a:lnTo>
                    <a:pt x="148805" y="288290"/>
                  </a:lnTo>
                  <a:lnTo>
                    <a:pt x="160174" y="288290"/>
                  </a:lnTo>
                  <a:lnTo>
                    <a:pt x="168087" y="285750"/>
                  </a:lnTo>
                  <a:lnTo>
                    <a:pt x="175015" y="283210"/>
                  </a:lnTo>
                  <a:lnTo>
                    <a:pt x="178996" y="280670"/>
                  </a:lnTo>
                  <a:lnTo>
                    <a:pt x="148805" y="280670"/>
                  </a:lnTo>
                  <a:lnTo>
                    <a:pt x="132913" y="279400"/>
                  </a:lnTo>
                  <a:lnTo>
                    <a:pt x="102158" y="251460"/>
                  </a:lnTo>
                  <a:lnTo>
                    <a:pt x="100025" y="240030"/>
                  </a:lnTo>
                  <a:lnTo>
                    <a:pt x="98183" y="238760"/>
                  </a:lnTo>
                  <a:close/>
                </a:path>
                <a:path w="216534" h="288289">
                  <a:moveTo>
                    <a:pt x="200977" y="176530"/>
                  </a:moveTo>
                  <a:lnTo>
                    <a:pt x="196773" y="176530"/>
                  </a:lnTo>
                  <a:lnTo>
                    <a:pt x="195084" y="179070"/>
                  </a:lnTo>
                  <a:lnTo>
                    <a:pt x="195147" y="219710"/>
                  </a:lnTo>
                  <a:lnTo>
                    <a:pt x="194917" y="227330"/>
                  </a:lnTo>
                  <a:lnTo>
                    <a:pt x="182460" y="269240"/>
                  </a:lnTo>
                  <a:lnTo>
                    <a:pt x="176441" y="273050"/>
                  </a:lnTo>
                  <a:lnTo>
                    <a:pt x="171517" y="276860"/>
                  </a:lnTo>
                  <a:lnTo>
                    <a:pt x="165719" y="279400"/>
                  </a:lnTo>
                  <a:lnTo>
                    <a:pt x="158935" y="280670"/>
                  </a:lnTo>
                  <a:lnTo>
                    <a:pt x="178996" y="280670"/>
                  </a:lnTo>
                  <a:lnTo>
                    <a:pt x="199961" y="247650"/>
                  </a:lnTo>
                  <a:lnTo>
                    <a:pt x="202772" y="219710"/>
                  </a:lnTo>
                  <a:lnTo>
                    <a:pt x="202704" y="179070"/>
                  </a:lnTo>
                  <a:lnTo>
                    <a:pt x="200977" y="176530"/>
                  </a:lnTo>
                  <a:close/>
                </a:path>
                <a:path w="216534" h="288289">
                  <a:moveTo>
                    <a:pt x="183643" y="193503"/>
                  </a:moveTo>
                  <a:lnTo>
                    <a:pt x="177576" y="204470"/>
                  </a:lnTo>
                  <a:lnTo>
                    <a:pt x="176568" y="205399"/>
                  </a:lnTo>
                  <a:lnTo>
                    <a:pt x="176508" y="228600"/>
                  </a:lnTo>
                  <a:lnTo>
                    <a:pt x="157137" y="261620"/>
                  </a:lnTo>
                  <a:lnTo>
                    <a:pt x="148183" y="261620"/>
                  </a:lnTo>
                  <a:lnTo>
                    <a:pt x="146519" y="264160"/>
                  </a:lnTo>
                  <a:lnTo>
                    <a:pt x="146634" y="267970"/>
                  </a:lnTo>
                  <a:lnTo>
                    <a:pt x="148386" y="269240"/>
                  </a:lnTo>
                  <a:lnTo>
                    <a:pt x="158622" y="269240"/>
                  </a:lnTo>
                  <a:lnTo>
                    <a:pt x="184099" y="234950"/>
                  </a:lnTo>
                  <a:lnTo>
                    <a:pt x="184188" y="194310"/>
                  </a:lnTo>
                  <a:lnTo>
                    <a:pt x="183643" y="193503"/>
                  </a:lnTo>
                  <a:close/>
                </a:path>
                <a:path w="216534" h="288289">
                  <a:moveTo>
                    <a:pt x="80657" y="232410"/>
                  </a:moveTo>
                  <a:lnTo>
                    <a:pt x="78244" y="232410"/>
                  </a:lnTo>
                  <a:lnTo>
                    <a:pt x="75387" y="234950"/>
                  </a:lnTo>
                  <a:lnTo>
                    <a:pt x="75488" y="237490"/>
                  </a:lnTo>
                  <a:lnTo>
                    <a:pt x="77025" y="238760"/>
                  </a:lnTo>
                  <a:lnTo>
                    <a:pt x="77355" y="240030"/>
                  </a:lnTo>
                  <a:lnTo>
                    <a:pt x="84988" y="246380"/>
                  </a:lnTo>
                  <a:lnTo>
                    <a:pt x="92830" y="246380"/>
                  </a:lnTo>
                  <a:lnTo>
                    <a:pt x="92633" y="243840"/>
                  </a:lnTo>
                  <a:lnTo>
                    <a:pt x="92430" y="241300"/>
                  </a:lnTo>
                  <a:lnTo>
                    <a:pt x="93992" y="238760"/>
                  </a:lnTo>
                  <a:lnTo>
                    <a:pt x="92544" y="238760"/>
                  </a:lnTo>
                  <a:lnTo>
                    <a:pt x="88874" y="237490"/>
                  </a:lnTo>
                  <a:lnTo>
                    <a:pt x="84924" y="236220"/>
                  </a:lnTo>
                  <a:lnTo>
                    <a:pt x="83870" y="234950"/>
                  </a:lnTo>
                  <a:lnTo>
                    <a:pt x="83172" y="234950"/>
                  </a:lnTo>
                  <a:lnTo>
                    <a:pt x="82207" y="233680"/>
                  </a:lnTo>
                  <a:lnTo>
                    <a:pt x="80657" y="232410"/>
                  </a:lnTo>
                  <a:close/>
                </a:path>
                <a:path w="216534" h="288289">
                  <a:moveTo>
                    <a:pt x="114706" y="232410"/>
                  </a:moveTo>
                  <a:lnTo>
                    <a:pt x="112306" y="232410"/>
                  </a:lnTo>
                  <a:lnTo>
                    <a:pt x="105448" y="237490"/>
                  </a:lnTo>
                  <a:lnTo>
                    <a:pt x="100787" y="238760"/>
                  </a:lnTo>
                  <a:lnTo>
                    <a:pt x="98183" y="238760"/>
                  </a:lnTo>
                  <a:lnTo>
                    <a:pt x="100025" y="240030"/>
                  </a:lnTo>
                  <a:lnTo>
                    <a:pt x="100215" y="242570"/>
                  </a:lnTo>
                  <a:lnTo>
                    <a:pt x="100520" y="245110"/>
                  </a:lnTo>
                  <a:lnTo>
                    <a:pt x="100787" y="246380"/>
                  </a:lnTo>
                  <a:lnTo>
                    <a:pt x="102476" y="246380"/>
                  </a:lnTo>
                  <a:lnTo>
                    <a:pt x="109169" y="245110"/>
                  </a:lnTo>
                  <a:lnTo>
                    <a:pt x="117220" y="237490"/>
                  </a:lnTo>
                  <a:lnTo>
                    <a:pt x="117424" y="236220"/>
                  </a:lnTo>
                  <a:lnTo>
                    <a:pt x="114706" y="232410"/>
                  </a:lnTo>
                  <a:close/>
                </a:path>
                <a:path w="216534" h="288289">
                  <a:moveTo>
                    <a:pt x="137350" y="119380"/>
                  </a:moveTo>
                  <a:lnTo>
                    <a:pt x="51993" y="119380"/>
                  </a:lnTo>
                  <a:lnTo>
                    <a:pt x="31771" y="123190"/>
                  </a:lnTo>
                  <a:lnTo>
                    <a:pt x="15243" y="134620"/>
                  </a:lnTo>
                  <a:lnTo>
                    <a:pt x="4091" y="151130"/>
                  </a:lnTo>
                  <a:lnTo>
                    <a:pt x="0" y="171450"/>
                  </a:lnTo>
                  <a:lnTo>
                    <a:pt x="4089" y="191770"/>
                  </a:lnTo>
                  <a:lnTo>
                    <a:pt x="15238" y="208280"/>
                  </a:lnTo>
                  <a:lnTo>
                    <a:pt x="31766" y="219710"/>
                  </a:lnTo>
                  <a:lnTo>
                    <a:pt x="51993" y="223520"/>
                  </a:lnTo>
                  <a:lnTo>
                    <a:pt x="65324" y="220980"/>
                  </a:lnTo>
                  <a:lnTo>
                    <a:pt x="77184" y="215900"/>
                  </a:lnTo>
                  <a:lnTo>
                    <a:pt x="51993" y="215900"/>
                  </a:lnTo>
                  <a:lnTo>
                    <a:pt x="43059" y="214630"/>
                  </a:lnTo>
                  <a:lnTo>
                    <a:pt x="11107" y="187960"/>
                  </a:lnTo>
                  <a:lnTo>
                    <a:pt x="7619" y="171450"/>
                  </a:lnTo>
                  <a:lnTo>
                    <a:pt x="8521" y="162560"/>
                  </a:lnTo>
                  <a:lnTo>
                    <a:pt x="34737" y="130810"/>
                  </a:lnTo>
                  <a:lnTo>
                    <a:pt x="51993" y="127000"/>
                  </a:lnTo>
                  <a:lnTo>
                    <a:pt x="164528" y="127000"/>
                  </a:lnTo>
                  <a:lnTo>
                    <a:pt x="151711" y="120650"/>
                  </a:lnTo>
                  <a:lnTo>
                    <a:pt x="137350" y="119380"/>
                  </a:lnTo>
                  <a:close/>
                </a:path>
                <a:path w="216534" h="288289">
                  <a:moveTo>
                    <a:pt x="97180" y="195580"/>
                  </a:moveTo>
                  <a:lnTo>
                    <a:pt x="94570" y="196587"/>
                  </a:lnTo>
                  <a:lnTo>
                    <a:pt x="95249" y="196850"/>
                  </a:lnTo>
                  <a:lnTo>
                    <a:pt x="94573" y="197818"/>
                  </a:lnTo>
                  <a:lnTo>
                    <a:pt x="101937" y="208280"/>
                  </a:lnTo>
                  <a:lnTo>
                    <a:pt x="112091" y="215900"/>
                  </a:lnTo>
                  <a:lnTo>
                    <a:pt x="124010" y="220980"/>
                  </a:lnTo>
                  <a:lnTo>
                    <a:pt x="137350" y="223520"/>
                  </a:lnTo>
                  <a:lnTo>
                    <a:pt x="152910" y="220980"/>
                  </a:lnTo>
                  <a:lnTo>
                    <a:pt x="163822" y="215900"/>
                  </a:lnTo>
                  <a:lnTo>
                    <a:pt x="137350" y="215900"/>
                  </a:lnTo>
                  <a:lnTo>
                    <a:pt x="126055" y="214630"/>
                  </a:lnTo>
                  <a:lnTo>
                    <a:pt x="116014" y="209550"/>
                  </a:lnTo>
                  <a:lnTo>
                    <a:pt x="107421" y="203200"/>
                  </a:lnTo>
                  <a:lnTo>
                    <a:pt x="104814" y="199390"/>
                  </a:lnTo>
                  <a:lnTo>
                    <a:pt x="97180" y="199390"/>
                  </a:lnTo>
                  <a:lnTo>
                    <a:pt x="97180" y="195580"/>
                  </a:lnTo>
                  <a:close/>
                </a:path>
                <a:path w="216534" h="288289">
                  <a:moveTo>
                    <a:pt x="88671" y="193040"/>
                  </a:moveTo>
                  <a:lnTo>
                    <a:pt x="81749" y="203200"/>
                  </a:lnTo>
                  <a:lnTo>
                    <a:pt x="73232" y="209550"/>
                  </a:lnTo>
                  <a:lnTo>
                    <a:pt x="63266" y="214630"/>
                  </a:lnTo>
                  <a:lnTo>
                    <a:pt x="51993" y="215900"/>
                  </a:lnTo>
                  <a:lnTo>
                    <a:pt x="77184" y="215900"/>
                  </a:lnTo>
                  <a:lnTo>
                    <a:pt x="87262" y="208280"/>
                  </a:lnTo>
                  <a:lnTo>
                    <a:pt x="93474" y="199390"/>
                  </a:lnTo>
                  <a:lnTo>
                    <a:pt x="91960" y="199390"/>
                  </a:lnTo>
                  <a:lnTo>
                    <a:pt x="91960" y="195580"/>
                  </a:lnTo>
                  <a:lnTo>
                    <a:pt x="88671" y="193040"/>
                  </a:lnTo>
                  <a:close/>
                </a:path>
                <a:path w="216534" h="288289">
                  <a:moveTo>
                    <a:pt x="181571" y="176530"/>
                  </a:moveTo>
                  <a:lnTo>
                    <a:pt x="180682" y="181610"/>
                  </a:lnTo>
                  <a:lnTo>
                    <a:pt x="178231" y="187960"/>
                  </a:lnTo>
                  <a:lnTo>
                    <a:pt x="171642" y="199390"/>
                  </a:lnTo>
                  <a:lnTo>
                    <a:pt x="162231" y="208280"/>
                  </a:lnTo>
                  <a:lnTo>
                    <a:pt x="150603" y="213360"/>
                  </a:lnTo>
                  <a:lnTo>
                    <a:pt x="137350" y="215900"/>
                  </a:lnTo>
                  <a:lnTo>
                    <a:pt x="163822" y="215900"/>
                  </a:lnTo>
                  <a:lnTo>
                    <a:pt x="166550" y="214630"/>
                  </a:lnTo>
                  <a:lnTo>
                    <a:pt x="176568" y="205399"/>
                  </a:lnTo>
                  <a:lnTo>
                    <a:pt x="176568" y="194310"/>
                  </a:lnTo>
                  <a:lnTo>
                    <a:pt x="178269" y="191770"/>
                  </a:lnTo>
                  <a:lnTo>
                    <a:pt x="184603" y="191770"/>
                  </a:lnTo>
                  <a:lnTo>
                    <a:pt x="185305" y="190500"/>
                  </a:lnTo>
                  <a:lnTo>
                    <a:pt x="188137" y="184150"/>
                  </a:lnTo>
                  <a:lnTo>
                    <a:pt x="185381" y="184150"/>
                  </a:lnTo>
                  <a:lnTo>
                    <a:pt x="182689" y="182880"/>
                  </a:lnTo>
                  <a:lnTo>
                    <a:pt x="181571" y="180340"/>
                  </a:lnTo>
                  <a:lnTo>
                    <a:pt x="181571" y="176530"/>
                  </a:lnTo>
                  <a:close/>
                </a:path>
                <a:path w="216534" h="288289">
                  <a:moveTo>
                    <a:pt x="182473" y="191770"/>
                  </a:moveTo>
                  <a:lnTo>
                    <a:pt x="178269" y="191770"/>
                  </a:lnTo>
                  <a:lnTo>
                    <a:pt x="176568" y="194310"/>
                  </a:lnTo>
                  <a:lnTo>
                    <a:pt x="176568" y="205399"/>
                  </a:lnTo>
                  <a:lnTo>
                    <a:pt x="177576" y="204470"/>
                  </a:lnTo>
                  <a:lnTo>
                    <a:pt x="183643" y="193503"/>
                  </a:lnTo>
                  <a:lnTo>
                    <a:pt x="182473" y="191770"/>
                  </a:lnTo>
                  <a:close/>
                </a:path>
                <a:path w="216534" h="288289">
                  <a:moveTo>
                    <a:pt x="91960" y="195580"/>
                  </a:moveTo>
                  <a:lnTo>
                    <a:pt x="91960" y="199390"/>
                  </a:lnTo>
                  <a:lnTo>
                    <a:pt x="93474" y="199390"/>
                  </a:lnTo>
                  <a:lnTo>
                    <a:pt x="94573" y="197818"/>
                  </a:lnTo>
                  <a:lnTo>
                    <a:pt x="93891" y="196850"/>
                  </a:lnTo>
                  <a:lnTo>
                    <a:pt x="94570" y="196587"/>
                  </a:lnTo>
                  <a:lnTo>
                    <a:pt x="91960" y="195580"/>
                  </a:lnTo>
                  <a:close/>
                </a:path>
                <a:path w="216534" h="288289">
                  <a:moveTo>
                    <a:pt x="94573" y="197818"/>
                  </a:moveTo>
                  <a:lnTo>
                    <a:pt x="93474" y="199390"/>
                  </a:lnTo>
                  <a:lnTo>
                    <a:pt x="95679" y="199390"/>
                  </a:lnTo>
                  <a:lnTo>
                    <a:pt x="94573" y="197818"/>
                  </a:lnTo>
                  <a:close/>
                </a:path>
                <a:path w="216534" h="288289">
                  <a:moveTo>
                    <a:pt x="102207" y="195580"/>
                  </a:moveTo>
                  <a:lnTo>
                    <a:pt x="97180" y="195580"/>
                  </a:lnTo>
                  <a:lnTo>
                    <a:pt x="97180" y="199390"/>
                  </a:lnTo>
                  <a:lnTo>
                    <a:pt x="104814" y="199390"/>
                  </a:lnTo>
                  <a:lnTo>
                    <a:pt x="102207" y="195580"/>
                  </a:lnTo>
                  <a:close/>
                </a:path>
                <a:path w="216534" h="288289">
                  <a:moveTo>
                    <a:pt x="94570" y="196587"/>
                  </a:moveTo>
                  <a:lnTo>
                    <a:pt x="93891" y="196850"/>
                  </a:lnTo>
                  <a:lnTo>
                    <a:pt x="94573" y="197818"/>
                  </a:lnTo>
                  <a:lnTo>
                    <a:pt x="95249" y="196850"/>
                  </a:lnTo>
                  <a:lnTo>
                    <a:pt x="94570" y="196587"/>
                  </a:lnTo>
                  <a:close/>
                </a:path>
                <a:path w="216534" h="288289">
                  <a:moveTo>
                    <a:pt x="100469" y="193040"/>
                  </a:moveTo>
                  <a:lnTo>
                    <a:pt x="88671" y="193040"/>
                  </a:lnTo>
                  <a:lnTo>
                    <a:pt x="91960" y="195580"/>
                  </a:lnTo>
                  <a:lnTo>
                    <a:pt x="94570" y="196587"/>
                  </a:lnTo>
                  <a:lnTo>
                    <a:pt x="97180" y="195580"/>
                  </a:lnTo>
                  <a:lnTo>
                    <a:pt x="102207" y="195580"/>
                  </a:lnTo>
                  <a:lnTo>
                    <a:pt x="100469" y="193040"/>
                  </a:lnTo>
                  <a:close/>
                </a:path>
                <a:path w="216534" h="288289">
                  <a:moveTo>
                    <a:pt x="184603" y="191770"/>
                  </a:moveTo>
                  <a:lnTo>
                    <a:pt x="182473" y="191770"/>
                  </a:lnTo>
                  <a:lnTo>
                    <a:pt x="183643" y="193503"/>
                  </a:lnTo>
                  <a:lnTo>
                    <a:pt x="184603" y="191770"/>
                  </a:lnTo>
                  <a:close/>
                </a:path>
                <a:path w="216534" h="288289">
                  <a:moveTo>
                    <a:pt x="98526" y="191770"/>
                  </a:moveTo>
                  <a:lnTo>
                    <a:pt x="90601" y="191770"/>
                  </a:lnTo>
                  <a:lnTo>
                    <a:pt x="89357" y="193040"/>
                  </a:lnTo>
                  <a:lnTo>
                    <a:pt x="99783" y="193040"/>
                  </a:lnTo>
                  <a:lnTo>
                    <a:pt x="98526" y="191770"/>
                  </a:lnTo>
                  <a:close/>
                </a:path>
                <a:path w="216534" h="288289">
                  <a:moveTo>
                    <a:pt x="185686" y="152400"/>
                  </a:moveTo>
                  <a:lnTo>
                    <a:pt x="185381" y="152400"/>
                  </a:lnTo>
                  <a:lnTo>
                    <a:pt x="182689" y="153670"/>
                  </a:lnTo>
                  <a:lnTo>
                    <a:pt x="181571" y="156210"/>
                  </a:lnTo>
                  <a:lnTo>
                    <a:pt x="181571" y="180340"/>
                  </a:lnTo>
                  <a:lnTo>
                    <a:pt x="182689" y="182880"/>
                  </a:lnTo>
                  <a:lnTo>
                    <a:pt x="185381" y="184150"/>
                  </a:lnTo>
                  <a:lnTo>
                    <a:pt x="188137" y="184150"/>
                  </a:lnTo>
                  <a:lnTo>
                    <a:pt x="189191" y="176530"/>
                  </a:lnTo>
                  <a:lnTo>
                    <a:pt x="189191" y="163830"/>
                  </a:lnTo>
                  <a:lnTo>
                    <a:pt x="187667" y="157480"/>
                  </a:lnTo>
                  <a:lnTo>
                    <a:pt x="185686" y="152400"/>
                  </a:lnTo>
                  <a:close/>
                </a:path>
                <a:path w="216534" h="288289">
                  <a:moveTo>
                    <a:pt x="196773" y="176530"/>
                  </a:moveTo>
                  <a:lnTo>
                    <a:pt x="189191" y="176530"/>
                  </a:lnTo>
                  <a:lnTo>
                    <a:pt x="188137" y="184150"/>
                  </a:lnTo>
                  <a:lnTo>
                    <a:pt x="195115" y="184150"/>
                  </a:lnTo>
                  <a:lnTo>
                    <a:pt x="195084" y="179070"/>
                  </a:lnTo>
                  <a:lnTo>
                    <a:pt x="196773" y="176530"/>
                  </a:lnTo>
                  <a:close/>
                </a:path>
                <a:path w="216534" h="288289">
                  <a:moveTo>
                    <a:pt x="208635" y="176530"/>
                  </a:moveTo>
                  <a:lnTo>
                    <a:pt x="200977" y="176530"/>
                  </a:lnTo>
                  <a:lnTo>
                    <a:pt x="202704" y="179070"/>
                  </a:lnTo>
                  <a:lnTo>
                    <a:pt x="202735" y="184150"/>
                  </a:lnTo>
                  <a:lnTo>
                    <a:pt x="212445" y="184150"/>
                  </a:lnTo>
                  <a:lnTo>
                    <a:pt x="215137" y="182880"/>
                  </a:lnTo>
                  <a:lnTo>
                    <a:pt x="216242" y="180340"/>
                  </a:lnTo>
                  <a:lnTo>
                    <a:pt x="208635" y="180340"/>
                  </a:lnTo>
                  <a:lnTo>
                    <a:pt x="208635" y="176530"/>
                  </a:lnTo>
                  <a:close/>
                </a:path>
                <a:path w="216534" h="288289">
                  <a:moveTo>
                    <a:pt x="216242" y="160020"/>
                  </a:moveTo>
                  <a:lnTo>
                    <a:pt x="208635" y="160020"/>
                  </a:lnTo>
                  <a:lnTo>
                    <a:pt x="208635" y="180340"/>
                  </a:lnTo>
                  <a:lnTo>
                    <a:pt x="212445" y="180340"/>
                  </a:lnTo>
                  <a:lnTo>
                    <a:pt x="212445" y="176530"/>
                  </a:lnTo>
                  <a:lnTo>
                    <a:pt x="216242" y="176530"/>
                  </a:lnTo>
                  <a:lnTo>
                    <a:pt x="216242" y="160020"/>
                  </a:lnTo>
                  <a:close/>
                </a:path>
                <a:path w="216534" h="288289">
                  <a:moveTo>
                    <a:pt x="216242" y="176530"/>
                  </a:moveTo>
                  <a:lnTo>
                    <a:pt x="212445" y="176530"/>
                  </a:lnTo>
                  <a:lnTo>
                    <a:pt x="212445" y="180340"/>
                  </a:lnTo>
                  <a:lnTo>
                    <a:pt x="216242" y="180340"/>
                  </a:lnTo>
                  <a:lnTo>
                    <a:pt x="216242" y="176530"/>
                  </a:lnTo>
                  <a:close/>
                </a:path>
                <a:path w="216534" h="288289">
                  <a:moveTo>
                    <a:pt x="60248" y="137160"/>
                  </a:moveTo>
                  <a:lnTo>
                    <a:pt x="58153" y="137160"/>
                  </a:lnTo>
                  <a:lnTo>
                    <a:pt x="46394" y="138430"/>
                  </a:lnTo>
                  <a:lnTo>
                    <a:pt x="21132" y="172720"/>
                  </a:lnTo>
                  <a:lnTo>
                    <a:pt x="22809" y="175260"/>
                  </a:lnTo>
                  <a:lnTo>
                    <a:pt x="27012" y="175260"/>
                  </a:lnTo>
                  <a:lnTo>
                    <a:pt x="28752" y="173990"/>
                  </a:lnTo>
                  <a:lnTo>
                    <a:pt x="28854" y="170180"/>
                  </a:lnTo>
                  <a:lnTo>
                    <a:pt x="29489" y="163830"/>
                  </a:lnTo>
                  <a:lnTo>
                    <a:pt x="58356" y="144780"/>
                  </a:lnTo>
                  <a:lnTo>
                    <a:pt x="60464" y="144780"/>
                  </a:lnTo>
                  <a:lnTo>
                    <a:pt x="62115" y="143510"/>
                  </a:lnTo>
                  <a:lnTo>
                    <a:pt x="62001" y="138430"/>
                  </a:lnTo>
                  <a:lnTo>
                    <a:pt x="60248" y="137160"/>
                  </a:lnTo>
                  <a:close/>
                </a:path>
                <a:path w="216534" h="288289">
                  <a:moveTo>
                    <a:pt x="183313" y="147351"/>
                  </a:moveTo>
                  <a:lnTo>
                    <a:pt x="179920" y="148590"/>
                  </a:lnTo>
                  <a:lnTo>
                    <a:pt x="176837" y="150917"/>
                  </a:lnTo>
                  <a:lnTo>
                    <a:pt x="177393" y="152400"/>
                  </a:lnTo>
                  <a:lnTo>
                    <a:pt x="178104" y="153670"/>
                  </a:lnTo>
                  <a:lnTo>
                    <a:pt x="178803" y="156210"/>
                  </a:lnTo>
                  <a:lnTo>
                    <a:pt x="180276" y="160020"/>
                  </a:lnTo>
                  <a:lnTo>
                    <a:pt x="181571" y="165100"/>
                  </a:lnTo>
                  <a:lnTo>
                    <a:pt x="181571" y="156210"/>
                  </a:lnTo>
                  <a:lnTo>
                    <a:pt x="182689" y="153670"/>
                  </a:lnTo>
                  <a:lnTo>
                    <a:pt x="185381" y="152400"/>
                  </a:lnTo>
                  <a:lnTo>
                    <a:pt x="185686" y="152400"/>
                  </a:lnTo>
                  <a:lnTo>
                    <a:pt x="185122" y="150917"/>
                  </a:lnTo>
                  <a:lnTo>
                    <a:pt x="184365" y="148590"/>
                  </a:lnTo>
                  <a:lnTo>
                    <a:pt x="183313" y="147351"/>
                  </a:lnTo>
                  <a:close/>
                </a:path>
                <a:path w="216534" h="288289">
                  <a:moveTo>
                    <a:pt x="194885" y="152400"/>
                  </a:moveTo>
                  <a:lnTo>
                    <a:pt x="185686" y="152400"/>
                  </a:lnTo>
                  <a:lnTo>
                    <a:pt x="187667" y="157480"/>
                  </a:lnTo>
                  <a:lnTo>
                    <a:pt x="189191" y="163830"/>
                  </a:lnTo>
                  <a:lnTo>
                    <a:pt x="189191" y="160020"/>
                  </a:lnTo>
                  <a:lnTo>
                    <a:pt x="216242" y="160020"/>
                  </a:lnTo>
                  <a:lnTo>
                    <a:pt x="216242" y="158750"/>
                  </a:lnTo>
                  <a:lnTo>
                    <a:pt x="196608" y="158750"/>
                  </a:lnTo>
                  <a:lnTo>
                    <a:pt x="194894" y="156210"/>
                  </a:lnTo>
                  <a:lnTo>
                    <a:pt x="194885" y="152400"/>
                  </a:lnTo>
                  <a:close/>
                </a:path>
                <a:path w="216534" h="288289">
                  <a:moveTo>
                    <a:pt x="201995" y="10160"/>
                  </a:moveTo>
                  <a:lnTo>
                    <a:pt x="194386" y="10160"/>
                  </a:lnTo>
                  <a:lnTo>
                    <a:pt x="194894" y="156210"/>
                  </a:lnTo>
                  <a:lnTo>
                    <a:pt x="196608" y="158750"/>
                  </a:lnTo>
                  <a:lnTo>
                    <a:pt x="200812" y="158750"/>
                  </a:lnTo>
                  <a:lnTo>
                    <a:pt x="202514" y="156210"/>
                  </a:lnTo>
                  <a:lnTo>
                    <a:pt x="201995" y="10160"/>
                  </a:lnTo>
                  <a:close/>
                </a:path>
                <a:path w="216534" h="288289">
                  <a:moveTo>
                    <a:pt x="212445" y="152400"/>
                  </a:moveTo>
                  <a:lnTo>
                    <a:pt x="202505" y="152400"/>
                  </a:lnTo>
                  <a:lnTo>
                    <a:pt x="202514" y="156210"/>
                  </a:lnTo>
                  <a:lnTo>
                    <a:pt x="200812" y="158750"/>
                  </a:lnTo>
                  <a:lnTo>
                    <a:pt x="216242" y="158750"/>
                  </a:lnTo>
                  <a:lnTo>
                    <a:pt x="216242" y="156210"/>
                  </a:lnTo>
                  <a:lnTo>
                    <a:pt x="215137" y="153670"/>
                  </a:lnTo>
                  <a:lnTo>
                    <a:pt x="212445" y="152400"/>
                  </a:lnTo>
                  <a:close/>
                </a:path>
                <a:path w="216534" h="288289">
                  <a:moveTo>
                    <a:pt x="164528" y="127000"/>
                  </a:moveTo>
                  <a:lnTo>
                    <a:pt x="137350" y="127000"/>
                  </a:lnTo>
                  <a:lnTo>
                    <a:pt x="149602" y="128270"/>
                  </a:lnTo>
                  <a:lnTo>
                    <a:pt x="160534" y="133350"/>
                  </a:lnTo>
                  <a:lnTo>
                    <a:pt x="169675" y="140970"/>
                  </a:lnTo>
                  <a:lnTo>
                    <a:pt x="176555" y="151130"/>
                  </a:lnTo>
                  <a:lnTo>
                    <a:pt x="176837" y="150917"/>
                  </a:lnTo>
                  <a:lnTo>
                    <a:pt x="176441" y="149860"/>
                  </a:lnTo>
                  <a:lnTo>
                    <a:pt x="179920" y="148590"/>
                  </a:lnTo>
                  <a:lnTo>
                    <a:pt x="183286" y="147320"/>
                  </a:lnTo>
                  <a:lnTo>
                    <a:pt x="175240" y="135890"/>
                  </a:lnTo>
                  <a:lnTo>
                    <a:pt x="164528" y="127000"/>
                  </a:lnTo>
                  <a:close/>
                </a:path>
                <a:path w="216534" h="288289">
                  <a:moveTo>
                    <a:pt x="179920" y="148590"/>
                  </a:moveTo>
                  <a:lnTo>
                    <a:pt x="176441" y="149860"/>
                  </a:lnTo>
                  <a:lnTo>
                    <a:pt x="176837" y="150917"/>
                  </a:lnTo>
                  <a:lnTo>
                    <a:pt x="179920" y="148590"/>
                  </a:lnTo>
                  <a:close/>
                </a:path>
                <a:path w="216534" h="288289">
                  <a:moveTo>
                    <a:pt x="183286" y="147320"/>
                  </a:moveTo>
                  <a:lnTo>
                    <a:pt x="179920" y="148590"/>
                  </a:lnTo>
                  <a:lnTo>
                    <a:pt x="183313" y="147351"/>
                  </a:lnTo>
                  <a:close/>
                </a:path>
                <a:path w="216534" h="288289">
                  <a:moveTo>
                    <a:pt x="183400" y="147320"/>
                  </a:moveTo>
                  <a:close/>
                </a:path>
                <a:path w="216534" h="288289">
                  <a:moveTo>
                    <a:pt x="198869" y="0"/>
                  </a:moveTo>
                  <a:lnTo>
                    <a:pt x="197421" y="0"/>
                  </a:lnTo>
                  <a:lnTo>
                    <a:pt x="177774" y="11430"/>
                  </a:lnTo>
                  <a:lnTo>
                    <a:pt x="177063" y="12700"/>
                  </a:lnTo>
                  <a:lnTo>
                    <a:pt x="176517" y="116840"/>
                  </a:lnTo>
                  <a:lnTo>
                    <a:pt x="178206" y="118110"/>
                  </a:lnTo>
                  <a:lnTo>
                    <a:pt x="182422" y="118110"/>
                  </a:lnTo>
                  <a:lnTo>
                    <a:pt x="184137" y="116840"/>
                  </a:lnTo>
                  <a:lnTo>
                    <a:pt x="184670" y="16510"/>
                  </a:lnTo>
                  <a:lnTo>
                    <a:pt x="194386" y="10160"/>
                  </a:lnTo>
                  <a:lnTo>
                    <a:pt x="201995" y="10160"/>
                  </a:lnTo>
                  <a:lnTo>
                    <a:pt x="201968" y="2540"/>
                  </a:lnTo>
                  <a:lnTo>
                    <a:pt x="201244" y="1270"/>
                  </a:lnTo>
                  <a:lnTo>
                    <a:pt x="198869" y="0"/>
                  </a:lnTo>
                  <a:close/>
                </a:path>
              </a:pathLst>
            </a:custGeom>
            <a:solidFill>
              <a:srgbClr val="002934"/>
            </a:solidFill>
          </p:spPr>
          <p:txBody>
            <a:bodyPr wrap="square" lIns="0" tIns="0" rIns="0" bIns="0" rtlCol="0"/>
            <a:lstStyle/>
            <a:p>
              <a:endParaRPr/>
            </a:p>
          </p:txBody>
        </p:sp>
        <p:sp>
          <p:nvSpPr>
            <p:cNvPr id="43" name="object 43"/>
            <p:cNvSpPr txBox="1"/>
            <p:nvPr/>
          </p:nvSpPr>
          <p:spPr>
            <a:xfrm>
              <a:off x="3807796" y="4928981"/>
              <a:ext cx="455930" cy="87653"/>
            </a:xfrm>
            <a:prstGeom prst="rect">
              <a:avLst/>
            </a:prstGeom>
          </p:spPr>
          <p:txBody>
            <a:bodyPr vert="horz" wrap="square" lIns="0" tIns="8890" rIns="0" bIns="0" rtlCol="0">
              <a:spAutoFit/>
            </a:bodyPr>
            <a:lstStyle/>
            <a:p>
              <a:pPr marL="72390" marR="5080" indent="-60325">
                <a:lnSpc>
                  <a:spcPct val="107200"/>
                </a:lnSpc>
                <a:spcBef>
                  <a:spcPts val="70"/>
                </a:spcBef>
              </a:pPr>
              <a:r>
                <a:rPr lang="zh-CN" altLang="en-US" sz="500" spc="5" dirty="0">
                  <a:solidFill>
                    <a:srgbClr val="002934"/>
                  </a:solidFill>
                  <a:latin typeface="GillSansNova-Book"/>
                  <a:cs typeface="GillSansNova-Book"/>
                </a:rPr>
                <a:t>婚礼蜜月</a:t>
              </a:r>
              <a:endParaRPr sz="500" dirty="0">
                <a:latin typeface="GillSansNova-Book"/>
                <a:cs typeface="GillSansNova-Book"/>
              </a:endParaRPr>
            </a:p>
          </p:txBody>
        </p:sp>
        <p:sp>
          <p:nvSpPr>
            <p:cNvPr id="44" name="object 44"/>
            <p:cNvSpPr/>
            <p:nvPr/>
          </p:nvSpPr>
          <p:spPr>
            <a:xfrm>
              <a:off x="3886878" y="4631171"/>
              <a:ext cx="297815" cy="251460"/>
            </a:xfrm>
            <a:custGeom>
              <a:avLst/>
              <a:gdLst/>
              <a:ahLst/>
              <a:cxnLst/>
              <a:rect l="l" t="t" r="r" b="b"/>
              <a:pathLst>
                <a:path w="297814" h="251460">
                  <a:moveTo>
                    <a:pt x="108701" y="50800"/>
                  </a:moveTo>
                  <a:lnTo>
                    <a:pt x="100571" y="50800"/>
                  </a:lnTo>
                  <a:lnTo>
                    <a:pt x="61421" y="58420"/>
                  </a:lnTo>
                  <a:lnTo>
                    <a:pt x="29454" y="80010"/>
                  </a:lnTo>
                  <a:lnTo>
                    <a:pt x="7902" y="111760"/>
                  </a:lnTo>
                  <a:lnTo>
                    <a:pt x="0" y="151130"/>
                  </a:lnTo>
                  <a:lnTo>
                    <a:pt x="7902" y="190500"/>
                  </a:lnTo>
                  <a:lnTo>
                    <a:pt x="29454" y="222250"/>
                  </a:lnTo>
                  <a:lnTo>
                    <a:pt x="61421" y="243840"/>
                  </a:lnTo>
                  <a:lnTo>
                    <a:pt x="100571" y="251460"/>
                  </a:lnTo>
                  <a:lnTo>
                    <a:pt x="139722" y="243840"/>
                  </a:lnTo>
                  <a:lnTo>
                    <a:pt x="100571" y="243840"/>
                  </a:lnTo>
                  <a:lnTo>
                    <a:pt x="81835" y="242570"/>
                  </a:lnTo>
                  <a:lnTo>
                    <a:pt x="34848" y="217170"/>
                  </a:lnTo>
                  <a:lnTo>
                    <a:pt x="9506" y="170180"/>
                  </a:lnTo>
                  <a:lnTo>
                    <a:pt x="7745" y="152400"/>
                  </a:lnTo>
                  <a:lnTo>
                    <a:pt x="7745" y="149860"/>
                  </a:lnTo>
                  <a:lnTo>
                    <a:pt x="23489" y="99060"/>
                  </a:lnTo>
                  <a:lnTo>
                    <a:pt x="64390" y="66040"/>
                  </a:lnTo>
                  <a:lnTo>
                    <a:pt x="100571" y="58420"/>
                  </a:lnTo>
                  <a:lnTo>
                    <a:pt x="135013" y="58420"/>
                  </a:lnTo>
                  <a:lnTo>
                    <a:pt x="133921" y="55880"/>
                  </a:lnTo>
                  <a:lnTo>
                    <a:pt x="131927" y="55880"/>
                  </a:lnTo>
                  <a:lnTo>
                    <a:pt x="124404" y="53340"/>
                  </a:lnTo>
                  <a:lnTo>
                    <a:pt x="108701" y="50800"/>
                  </a:lnTo>
                  <a:close/>
                </a:path>
                <a:path w="297814" h="251460">
                  <a:moveTo>
                    <a:pt x="163017" y="237490"/>
                  </a:moveTo>
                  <a:lnTo>
                    <a:pt x="160832" y="238760"/>
                  </a:lnTo>
                  <a:lnTo>
                    <a:pt x="159385" y="242570"/>
                  </a:lnTo>
                  <a:lnTo>
                    <a:pt x="160401" y="245110"/>
                  </a:lnTo>
                  <a:lnTo>
                    <a:pt x="162382" y="246380"/>
                  </a:lnTo>
                  <a:lnTo>
                    <a:pt x="170349" y="248920"/>
                  </a:lnTo>
                  <a:lnTo>
                    <a:pt x="187074" y="251460"/>
                  </a:lnTo>
                  <a:lnTo>
                    <a:pt x="196926" y="251460"/>
                  </a:lnTo>
                  <a:lnTo>
                    <a:pt x="235759" y="243840"/>
                  </a:lnTo>
                  <a:lnTo>
                    <a:pt x="187804" y="243840"/>
                  </a:lnTo>
                  <a:lnTo>
                    <a:pt x="172354" y="241300"/>
                  </a:lnTo>
                  <a:lnTo>
                    <a:pt x="164998" y="238760"/>
                  </a:lnTo>
                  <a:lnTo>
                    <a:pt x="163017" y="237490"/>
                  </a:lnTo>
                  <a:close/>
                </a:path>
                <a:path w="297814" h="251460">
                  <a:moveTo>
                    <a:pt x="181914" y="91440"/>
                  </a:moveTo>
                  <a:lnTo>
                    <a:pt x="179539" y="91440"/>
                  </a:lnTo>
                  <a:lnTo>
                    <a:pt x="176098" y="93980"/>
                  </a:lnTo>
                  <a:lnTo>
                    <a:pt x="175666" y="96520"/>
                  </a:lnTo>
                  <a:lnTo>
                    <a:pt x="176872" y="97790"/>
                  </a:lnTo>
                  <a:lnTo>
                    <a:pt x="183907" y="110490"/>
                  </a:lnTo>
                  <a:lnTo>
                    <a:pt x="189142" y="123190"/>
                  </a:lnTo>
                  <a:lnTo>
                    <a:pt x="192408" y="137160"/>
                  </a:lnTo>
                  <a:lnTo>
                    <a:pt x="193432" y="149860"/>
                  </a:lnTo>
                  <a:lnTo>
                    <a:pt x="193409" y="152400"/>
                  </a:lnTo>
                  <a:lnTo>
                    <a:pt x="177660" y="203200"/>
                  </a:lnTo>
                  <a:lnTo>
                    <a:pt x="136753" y="236220"/>
                  </a:lnTo>
                  <a:lnTo>
                    <a:pt x="100571" y="243840"/>
                  </a:lnTo>
                  <a:lnTo>
                    <a:pt x="139722" y="243840"/>
                  </a:lnTo>
                  <a:lnTo>
                    <a:pt x="171694" y="222250"/>
                  </a:lnTo>
                  <a:lnTo>
                    <a:pt x="193250" y="190500"/>
                  </a:lnTo>
                  <a:lnTo>
                    <a:pt x="201155" y="151130"/>
                  </a:lnTo>
                  <a:lnTo>
                    <a:pt x="199935" y="135890"/>
                  </a:lnTo>
                  <a:lnTo>
                    <a:pt x="196400" y="120650"/>
                  </a:lnTo>
                  <a:lnTo>
                    <a:pt x="190734" y="106680"/>
                  </a:lnTo>
                  <a:lnTo>
                    <a:pt x="183121" y="93980"/>
                  </a:lnTo>
                  <a:lnTo>
                    <a:pt x="181914" y="91440"/>
                  </a:lnTo>
                  <a:close/>
                </a:path>
                <a:path w="297814" h="251460">
                  <a:moveTo>
                    <a:pt x="221537" y="55063"/>
                  </a:moveTo>
                  <a:lnTo>
                    <a:pt x="218020" y="59690"/>
                  </a:lnTo>
                  <a:lnTo>
                    <a:pt x="215660" y="60945"/>
                  </a:lnTo>
                  <a:lnTo>
                    <a:pt x="245164" y="72390"/>
                  </a:lnTo>
                  <a:lnTo>
                    <a:pt x="268676" y="92710"/>
                  </a:lnTo>
                  <a:lnTo>
                    <a:pt x="284237" y="119380"/>
                  </a:lnTo>
                  <a:lnTo>
                    <a:pt x="289864" y="151130"/>
                  </a:lnTo>
                  <a:lnTo>
                    <a:pt x="289852" y="152400"/>
                  </a:lnTo>
                  <a:lnTo>
                    <a:pt x="282240" y="187960"/>
                  </a:lnTo>
                  <a:lnTo>
                    <a:pt x="262239" y="217170"/>
                  </a:lnTo>
                  <a:lnTo>
                    <a:pt x="232812" y="237490"/>
                  </a:lnTo>
                  <a:lnTo>
                    <a:pt x="196926" y="243840"/>
                  </a:lnTo>
                  <a:lnTo>
                    <a:pt x="235759" y="243840"/>
                  </a:lnTo>
                  <a:lnTo>
                    <a:pt x="267596" y="223520"/>
                  </a:lnTo>
                  <a:lnTo>
                    <a:pt x="289235" y="191770"/>
                  </a:lnTo>
                  <a:lnTo>
                    <a:pt x="297472" y="152400"/>
                  </a:lnTo>
                  <a:lnTo>
                    <a:pt x="297484" y="151130"/>
                  </a:lnTo>
                  <a:lnTo>
                    <a:pt x="291392" y="116840"/>
                  </a:lnTo>
                  <a:lnTo>
                    <a:pt x="274558" y="87630"/>
                  </a:lnTo>
                  <a:lnTo>
                    <a:pt x="249118" y="66040"/>
                  </a:lnTo>
                  <a:lnTo>
                    <a:pt x="221537" y="55063"/>
                  </a:lnTo>
                  <a:close/>
                </a:path>
                <a:path w="297814" h="251460">
                  <a:moveTo>
                    <a:pt x="108623" y="73660"/>
                  </a:moveTo>
                  <a:lnTo>
                    <a:pt x="100571" y="73660"/>
                  </a:lnTo>
                  <a:lnTo>
                    <a:pt x="70423" y="80010"/>
                  </a:lnTo>
                  <a:lnTo>
                    <a:pt x="45802" y="96520"/>
                  </a:lnTo>
                  <a:lnTo>
                    <a:pt x="29201" y="120650"/>
                  </a:lnTo>
                  <a:lnTo>
                    <a:pt x="23114" y="151130"/>
                  </a:lnTo>
                  <a:lnTo>
                    <a:pt x="29201" y="181610"/>
                  </a:lnTo>
                  <a:lnTo>
                    <a:pt x="45802" y="205740"/>
                  </a:lnTo>
                  <a:lnTo>
                    <a:pt x="70423" y="222250"/>
                  </a:lnTo>
                  <a:lnTo>
                    <a:pt x="100571" y="228600"/>
                  </a:lnTo>
                  <a:lnTo>
                    <a:pt x="130724" y="222250"/>
                  </a:lnTo>
                  <a:lnTo>
                    <a:pt x="132618" y="220980"/>
                  </a:lnTo>
                  <a:lnTo>
                    <a:pt x="100571" y="220980"/>
                  </a:lnTo>
                  <a:lnTo>
                    <a:pt x="86496" y="219710"/>
                  </a:lnTo>
                  <a:lnTo>
                    <a:pt x="51193" y="200660"/>
                  </a:lnTo>
                  <a:lnTo>
                    <a:pt x="32152" y="165100"/>
                  </a:lnTo>
                  <a:lnTo>
                    <a:pt x="30734" y="151130"/>
                  </a:lnTo>
                  <a:lnTo>
                    <a:pt x="32152" y="137160"/>
                  </a:lnTo>
                  <a:lnTo>
                    <a:pt x="51193" y="101600"/>
                  </a:lnTo>
                  <a:lnTo>
                    <a:pt x="86496" y="82550"/>
                  </a:lnTo>
                  <a:lnTo>
                    <a:pt x="100571" y="81280"/>
                  </a:lnTo>
                  <a:lnTo>
                    <a:pt x="115379" y="81280"/>
                  </a:lnTo>
                  <a:lnTo>
                    <a:pt x="116014" y="77470"/>
                  </a:lnTo>
                  <a:lnTo>
                    <a:pt x="114592" y="74930"/>
                  </a:lnTo>
                  <a:lnTo>
                    <a:pt x="108623" y="73660"/>
                  </a:lnTo>
                  <a:close/>
                </a:path>
                <a:path w="297814" h="251460">
                  <a:moveTo>
                    <a:pt x="229536" y="81280"/>
                  </a:moveTo>
                  <a:lnTo>
                    <a:pt x="197688" y="81280"/>
                  </a:lnTo>
                  <a:lnTo>
                    <a:pt x="224638" y="87630"/>
                  </a:lnTo>
                  <a:lnTo>
                    <a:pt x="246581" y="102870"/>
                  </a:lnTo>
                  <a:lnTo>
                    <a:pt x="261340" y="124460"/>
                  </a:lnTo>
                  <a:lnTo>
                    <a:pt x="266738" y="151130"/>
                  </a:lnTo>
                  <a:lnTo>
                    <a:pt x="266738" y="152400"/>
                  </a:lnTo>
                  <a:lnTo>
                    <a:pt x="261018" y="179070"/>
                  </a:lnTo>
                  <a:lnTo>
                    <a:pt x="245991" y="200660"/>
                  </a:lnTo>
                  <a:lnTo>
                    <a:pt x="223884" y="215900"/>
                  </a:lnTo>
                  <a:lnTo>
                    <a:pt x="196926" y="220980"/>
                  </a:lnTo>
                  <a:lnTo>
                    <a:pt x="181305" y="220980"/>
                  </a:lnTo>
                  <a:lnTo>
                    <a:pt x="180619" y="226060"/>
                  </a:lnTo>
                  <a:lnTo>
                    <a:pt x="182016" y="227330"/>
                  </a:lnTo>
                  <a:lnTo>
                    <a:pt x="187985" y="228600"/>
                  </a:lnTo>
                  <a:lnTo>
                    <a:pt x="196926" y="228600"/>
                  </a:lnTo>
                  <a:lnTo>
                    <a:pt x="226830" y="223520"/>
                  </a:lnTo>
                  <a:lnTo>
                    <a:pt x="230602" y="220980"/>
                  </a:lnTo>
                  <a:lnTo>
                    <a:pt x="188849" y="220980"/>
                  </a:lnTo>
                  <a:lnTo>
                    <a:pt x="183273" y="219710"/>
                  </a:lnTo>
                  <a:lnTo>
                    <a:pt x="232488" y="219710"/>
                  </a:lnTo>
                  <a:lnTo>
                    <a:pt x="251348" y="207010"/>
                  </a:lnTo>
                  <a:lnTo>
                    <a:pt x="268013" y="182880"/>
                  </a:lnTo>
                  <a:lnTo>
                    <a:pt x="274358" y="152400"/>
                  </a:lnTo>
                  <a:lnTo>
                    <a:pt x="274358" y="151130"/>
                  </a:lnTo>
                  <a:lnTo>
                    <a:pt x="268366" y="121920"/>
                  </a:lnTo>
                  <a:lnTo>
                    <a:pt x="251998" y="96520"/>
                  </a:lnTo>
                  <a:lnTo>
                    <a:pt x="229536" y="81280"/>
                  </a:lnTo>
                  <a:close/>
                </a:path>
                <a:path w="297814" h="251460">
                  <a:moveTo>
                    <a:pt x="162140" y="104140"/>
                  </a:moveTo>
                  <a:lnTo>
                    <a:pt x="159753" y="104140"/>
                  </a:lnTo>
                  <a:lnTo>
                    <a:pt x="156349" y="106680"/>
                  </a:lnTo>
                  <a:lnTo>
                    <a:pt x="155968" y="107950"/>
                  </a:lnTo>
                  <a:lnTo>
                    <a:pt x="157200" y="110490"/>
                  </a:lnTo>
                  <a:lnTo>
                    <a:pt x="162773" y="119380"/>
                  </a:lnTo>
                  <a:lnTo>
                    <a:pt x="166924" y="129540"/>
                  </a:lnTo>
                  <a:lnTo>
                    <a:pt x="169514" y="139700"/>
                  </a:lnTo>
                  <a:lnTo>
                    <a:pt x="170408" y="151130"/>
                  </a:lnTo>
                  <a:lnTo>
                    <a:pt x="168990" y="165100"/>
                  </a:lnTo>
                  <a:lnTo>
                    <a:pt x="149961" y="200660"/>
                  </a:lnTo>
                  <a:lnTo>
                    <a:pt x="114653" y="219710"/>
                  </a:lnTo>
                  <a:lnTo>
                    <a:pt x="100571" y="220980"/>
                  </a:lnTo>
                  <a:lnTo>
                    <a:pt x="132618" y="220980"/>
                  </a:lnTo>
                  <a:lnTo>
                    <a:pt x="155344" y="205740"/>
                  </a:lnTo>
                  <a:lnTo>
                    <a:pt x="171942" y="181610"/>
                  </a:lnTo>
                  <a:lnTo>
                    <a:pt x="178028" y="151130"/>
                  </a:lnTo>
                  <a:lnTo>
                    <a:pt x="177040" y="138430"/>
                  </a:lnTo>
                  <a:lnTo>
                    <a:pt x="174163" y="127000"/>
                  </a:lnTo>
                  <a:lnTo>
                    <a:pt x="169554" y="115570"/>
                  </a:lnTo>
                  <a:lnTo>
                    <a:pt x="163372" y="105410"/>
                  </a:lnTo>
                  <a:lnTo>
                    <a:pt x="162140" y="104140"/>
                  </a:lnTo>
                  <a:close/>
                </a:path>
                <a:path w="297814" h="251460">
                  <a:moveTo>
                    <a:pt x="173851" y="53939"/>
                  </a:moveTo>
                  <a:lnTo>
                    <a:pt x="146273" y="64770"/>
                  </a:lnTo>
                  <a:lnTo>
                    <a:pt x="120292" y="86360"/>
                  </a:lnTo>
                  <a:lnTo>
                    <a:pt x="102901" y="115570"/>
                  </a:lnTo>
                  <a:lnTo>
                    <a:pt x="96329" y="149860"/>
                  </a:lnTo>
                  <a:lnTo>
                    <a:pt x="96427" y="152400"/>
                  </a:lnTo>
                  <a:lnTo>
                    <a:pt x="106364" y="195580"/>
                  </a:lnTo>
                  <a:lnTo>
                    <a:pt x="117259" y="210820"/>
                  </a:lnTo>
                  <a:lnTo>
                    <a:pt x="120738" y="208280"/>
                  </a:lnTo>
                  <a:lnTo>
                    <a:pt x="121196" y="205740"/>
                  </a:lnTo>
                  <a:lnTo>
                    <a:pt x="120015" y="203200"/>
                  </a:lnTo>
                  <a:lnTo>
                    <a:pt x="113223" y="191770"/>
                  </a:lnTo>
                  <a:lnTo>
                    <a:pt x="108177" y="179070"/>
                  </a:lnTo>
                  <a:lnTo>
                    <a:pt x="105032" y="166370"/>
                  </a:lnTo>
                  <a:lnTo>
                    <a:pt x="104039" y="152400"/>
                  </a:lnTo>
                  <a:lnTo>
                    <a:pt x="103949" y="149860"/>
                  </a:lnTo>
                  <a:lnTo>
                    <a:pt x="110022" y="118110"/>
                  </a:lnTo>
                  <a:lnTo>
                    <a:pt x="126099" y="91440"/>
                  </a:lnTo>
                  <a:lnTo>
                    <a:pt x="150114" y="71120"/>
                  </a:lnTo>
                  <a:lnTo>
                    <a:pt x="179997" y="59690"/>
                  </a:lnTo>
                  <a:lnTo>
                    <a:pt x="178435" y="59690"/>
                  </a:lnTo>
                  <a:lnTo>
                    <a:pt x="173851" y="53939"/>
                  </a:lnTo>
                  <a:close/>
                </a:path>
                <a:path w="297814" h="251460">
                  <a:moveTo>
                    <a:pt x="197777" y="73660"/>
                  </a:moveTo>
                  <a:lnTo>
                    <a:pt x="196888" y="73660"/>
                  </a:lnTo>
                  <a:lnTo>
                    <a:pt x="166978" y="80010"/>
                  </a:lnTo>
                  <a:lnTo>
                    <a:pt x="142459" y="96520"/>
                  </a:lnTo>
                  <a:lnTo>
                    <a:pt x="125793" y="120650"/>
                  </a:lnTo>
                  <a:lnTo>
                    <a:pt x="119443" y="151130"/>
                  </a:lnTo>
                  <a:lnTo>
                    <a:pt x="120400" y="163830"/>
                  </a:lnTo>
                  <a:lnTo>
                    <a:pt x="123175" y="175260"/>
                  </a:lnTo>
                  <a:lnTo>
                    <a:pt x="127624" y="186690"/>
                  </a:lnTo>
                  <a:lnTo>
                    <a:pt x="133604" y="195580"/>
                  </a:lnTo>
                  <a:lnTo>
                    <a:pt x="134810" y="198120"/>
                  </a:lnTo>
                  <a:lnTo>
                    <a:pt x="137185" y="198120"/>
                  </a:lnTo>
                  <a:lnTo>
                    <a:pt x="140627" y="195580"/>
                  </a:lnTo>
                  <a:lnTo>
                    <a:pt x="141033" y="193040"/>
                  </a:lnTo>
                  <a:lnTo>
                    <a:pt x="139827" y="191770"/>
                  </a:lnTo>
                  <a:lnTo>
                    <a:pt x="134435" y="182880"/>
                  </a:lnTo>
                  <a:lnTo>
                    <a:pt x="130425" y="172720"/>
                  </a:lnTo>
                  <a:lnTo>
                    <a:pt x="127925" y="162560"/>
                  </a:lnTo>
                  <a:lnTo>
                    <a:pt x="127063" y="151130"/>
                  </a:lnTo>
                  <a:lnTo>
                    <a:pt x="132783" y="123190"/>
                  </a:lnTo>
                  <a:lnTo>
                    <a:pt x="147812" y="101600"/>
                  </a:lnTo>
                  <a:lnTo>
                    <a:pt x="169922" y="87630"/>
                  </a:lnTo>
                  <a:lnTo>
                    <a:pt x="196888" y="81280"/>
                  </a:lnTo>
                  <a:lnTo>
                    <a:pt x="229536" y="81280"/>
                  </a:lnTo>
                  <a:lnTo>
                    <a:pt x="227664" y="80010"/>
                  </a:lnTo>
                  <a:lnTo>
                    <a:pt x="197777" y="73660"/>
                  </a:lnTo>
                  <a:close/>
                </a:path>
                <a:path w="297814" h="251460">
                  <a:moveTo>
                    <a:pt x="115379" y="81280"/>
                  </a:moveTo>
                  <a:lnTo>
                    <a:pt x="107835" y="81280"/>
                  </a:lnTo>
                  <a:lnTo>
                    <a:pt x="113423" y="82550"/>
                  </a:lnTo>
                  <a:lnTo>
                    <a:pt x="115379" y="81280"/>
                  </a:lnTo>
                  <a:close/>
                </a:path>
                <a:path w="297814" h="251460">
                  <a:moveTo>
                    <a:pt x="135013" y="58420"/>
                  </a:moveTo>
                  <a:lnTo>
                    <a:pt x="108092" y="58420"/>
                  </a:lnTo>
                  <a:lnTo>
                    <a:pt x="122602" y="60960"/>
                  </a:lnTo>
                  <a:lnTo>
                    <a:pt x="129552" y="62230"/>
                  </a:lnTo>
                  <a:lnTo>
                    <a:pt x="131546" y="63500"/>
                  </a:lnTo>
                  <a:lnTo>
                    <a:pt x="133705" y="62230"/>
                  </a:lnTo>
                  <a:lnTo>
                    <a:pt x="135013" y="58420"/>
                  </a:lnTo>
                  <a:close/>
                </a:path>
                <a:path w="297814" h="251460">
                  <a:moveTo>
                    <a:pt x="215408" y="60790"/>
                  </a:moveTo>
                  <a:lnTo>
                    <a:pt x="215633" y="60960"/>
                  </a:lnTo>
                  <a:lnTo>
                    <a:pt x="215408" y="60790"/>
                  </a:lnTo>
                  <a:close/>
                </a:path>
                <a:path w="297814" h="251460">
                  <a:moveTo>
                    <a:pt x="215150" y="52070"/>
                  </a:moveTo>
                  <a:lnTo>
                    <a:pt x="214389" y="52548"/>
                  </a:lnTo>
                  <a:lnTo>
                    <a:pt x="212942" y="54484"/>
                  </a:lnTo>
                  <a:lnTo>
                    <a:pt x="212293" y="58420"/>
                  </a:lnTo>
                  <a:lnTo>
                    <a:pt x="212429" y="58551"/>
                  </a:lnTo>
                  <a:lnTo>
                    <a:pt x="215408" y="60790"/>
                  </a:lnTo>
                  <a:lnTo>
                    <a:pt x="215660" y="60945"/>
                  </a:lnTo>
                  <a:lnTo>
                    <a:pt x="218020" y="59690"/>
                  </a:lnTo>
                  <a:lnTo>
                    <a:pt x="221537" y="55063"/>
                  </a:lnTo>
                  <a:lnTo>
                    <a:pt x="217208" y="53340"/>
                  </a:lnTo>
                  <a:lnTo>
                    <a:pt x="215150" y="52070"/>
                  </a:lnTo>
                  <a:close/>
                </a:path>
                <a:path w="297814" h="251460">
                  <a:moveTo>
                    <a:pt x="212429" y="58551"/>
                  </a:moveTo>
                  <a:lnTo>
                    <a:pt x="213614" y="59690"/>
                  </a:lnTo>
                  <a:lnTo>
                    <a:pt x="215408" y="60790"/>
                  </a:lnTo>
                  <a:lnTo>
                    <a:pt x="212429" y="58551"/>
                  </a:lnTo>
                  <a:close/>
                </a:path>
                <a:path w="297814" h="251460">
                  <a:moveTo>
                    <a:pt x="180682" y="52070"/>
                  </a:moveTo>
                  <a:lnTo>
                    <a:pt x="178612" y="52070"/>
                  </a:lnTo>
                  <a:lnTo>
                    <a:pt x="173851" y="53939"/>
                  </a:lnTo>
                  <a:lnTo>
                    <a:pt x="178435" y="59690"/>
                  </a:lnTo>
                  <a:lnTo>
                    <a:pt x="180835" y="59690"/>
                  </a:lnTo>
                  <a:lnTo>
                    <a:pt x="182928" y="58079"/>
                  </a:lnTo>
                  <a:lnTo>
                    <a:pt x="183426" y="57150"/>
                  </a:lnTo>
                  <a:lnTo>
                    <a:pt x="182676" y="53340"/>
                  </a:lnTo>
                  <a:lnTo>
                    <a:pt x="180682" y="52070"/>
                  </a:lnTo>
                  <a:close/>
                </a:path>
                <a:path w="297814" h="251460">
                  <a:moveTo>
                    <a:pt x="182928" y="58079"/>
                  </a:moveTo>
                  <a:lnTo>
                    <a:pt x="180835" y="59690"/>
                  </a:lnTo>
                  <a:lnTo>
                    <a:pt x="182067" y="59690"/>
                  </a:lnTo>
                  <a:lnTo>
                    <a:pt x="182928" y="58079"/>
                  </a:lnTo>
                  <a:close/>
                </a:path>
                <a:path w="297814" h="251460">
                  <a:moveTo>
                    <a:pt x="212942" y="54484"/>
                  </a:moveTo>
                  <a:lnTo>
                    <a:pt x="211899" y="55880"/>
                  </a:lnTo>
                  <a:lnTo>
                    <a:pt x="212255" y="58420"/>
                  </a:lnTo>
                  <a:lnTo>
                    <a:pt x="212429" y="58551"/>
                  </a:lnTo>
                  <a:lnTo>
                    <a:pt x="212349" y="58079"/>
                  </a:lnTo>
                  <a:lnTo>
                    <a:pt x="212942" y="54484"/>
                  </a:lnTo>
                  <a:close/>
                </a:path>
                <a:path w="297814" h="251460">
                  <a:moveTo>
                    <a:pt x="182137" y="52070"/>
                  </a:moveTo>
                  <a:lnTo>
                    <a:pt x="180682" y="52070"/>
                  </a:lnTo>
                  <a:lnTo>
                    <a:pt x="182676" y="53340"/>
                  </a:lnTo>
                  <a:lnTo>
                    <a:pt x="183426" y="57150"/>
                  </a:lnTo>
                  <a:lnTo>
                    <a:pt x="182928" y="58079"/>
                  </a:lnTo>
                  <a:lnTo>
                    <a:pt x="184137" y="57150"/>
                  </a:lnTo>
                  <a:lnTo>
                    <a:pt x="184429" y="54610"/>
                  </a:lnTo>
                  <a:lnTo>
                    <a:pt x="183121" y="53340"/>
                  </a:lnTo>
                  <a:lnTo>
                    <a:pt x="182137" y="52070"/>
                  </a:lnTo>
                  <a:close/>
                </a:path>
                <a:path w="297814" h="251460">
                  <a:moveTo>
                    <a:pt x="223812" y="52070"/>
                  </a:moveTo>
                  <a:lnTo>
                    <a:pt x="215150" y="52070"/>
                  </a:lnTo>
                  <a:lnTo>
                    <a:pt x="217208" y="53340"/>
                  </a:lnTo>
                  <a:lnTo>
                    <a:pt x="221537" y="55063"/>
                  </a:lnTo>
                  <a:lnTo>
                    <a:pt x="223812" y="52070"/>
                  </a:lnTo>
                  <a:close/>
                </a:path>
                <a:path w="297814" h="251460">
                  <a:moveTo>
                    <a:pt x="214389" y="52548"/>
                  </a:moveTo>
                  <a:lnTo>
                    <a:pt x="213131" y="53340"/>
                  </a:lnTo>
                  <a:lnTo>
                    <a:pt x="212942" y="54484"/>
                  </a:lnTo>
                  <a:lnTo>
                    <a:pt x="214389" y="52548"/>
                  </a:lnTo>
                  <a:close/>
                </a:path>
                <a:path w="297814" h="251460">
                  <a:moveTo>
                    <a:pt x="216458" y="0"/>
                  </a:moveTo>
                  <a:lnTo>
                    <a:pt x="177342" y="0"/>
                  </a:lnTo>
                  <a:lnTo>
                    <a:pt x="174752" y="1270"/>
                  </a:lnTo>
                  <a:lnTo>
                    <a:pt x="151282" y="22860"/>
                  </a:lnTo>
                  <a:lnTo>
                    <a:pt x="151104" y="25400"/>
                  </a:lnTo>
                  <a:lnTo>
                    <a:pt x="173851" y="53939"/>
                  </a:lnTo>
                  <a:lnTo>
                    <a:pt x="178612" y="52070"/>
                  </a:lnTo>
                  <a:lnTo>
                    <a:pt x="182137" y="52070"/>
                  </a:lnTo>
                  <a:lnTo>
                    <a:pt x="160502" y="24130"/>
                  </a:lnTo>
                  <a:lnTo>
                    <a:pt x="178841" y="7620"/>
                  </a:lnTo>
                  <a:lnTo>
                    <a:pt x="226278" y="7620"/>
                  </a:lnTo>
                  <a:lnTo>
                    <a:pt x="218960" y="1270"/>
                  </a:lnTo>
                  <a:lnTo>
                    <a:pt x="216458" y="0"/>
                  </a:lnTo>
                  <a:close/>
                </a:path>
                <a:path w="297814" h="251460">
                  <a:moveTo>
                    <a:pt x="226278" y="7620"/>
                  </a:moveTo>
                  <a:lnTo>
                    <a:pt x="215036" y="7620"/>
                  </a:lnTo>
                  <a:lnTo>
                    <a:pt x="234683" y="25400"/>
                  </a:lnTo>
                  <a:lnTo>
                    <a:pt x="214389" y="52548"/>
                  </a:lnTo>
                  <a:lnTo>
                    <a:pt x="215150" y="52070"/>
                  </a:lnTo>
                  <a:lnTo>
                    <a:pt x="223812" y="52070"/>
                  </a:lnTo>
                  <a:lnTo>
                    <a:pt x="244081" y="25400"/>
                  </a:lnTo>
                  <a:lnTo>
                    <a:pt x="243840" y="22860"/>
                  </a:lnTo>
                  <a:lnTo>
                    <a:pt x="226278" y="7620"/>
                  </a:lnTo>
                  <a:close/>
                </a:path>
                <a:path w="297814" h="251460">
                  <a:moveTo>
                    <a:pt x="199859" y="13970"/>
                  </a:moveTo>
                  <a:lnTo>
                    <a:pt x="186969" y="13970"/>
                  </a:lnTo>
                  <a:lnTo>
                    <a:pt x="181737" y="16510"/>
                  </a:lnTo>
                  <a:lnTo>
                    <a:pt x="174929" y="21590"/>
                  </a:lnTo>
                  <a:lnTo>
                    <a:pt x="173050" y="24130"/>
                  </a:lnTo>
                  <a:lnTo>
                    <a:pt x="171894" y="26670"/>
                  </a:lnTo>
                  <a:lnTo>
                    <a:pt x="172377" y="29210"/>
                  </a:lnTo>
                  <a:lnTo>
                    <a:pt x="175882" y="30480"/>
                  </a:lnTo>
                  <a:lnTo>
                    <a:pt x="178244" y="30480"/>
                  </a:lnTo>
                  <a:lnTo>
                    <a:pt x="179412" y="29210"/>
                  </a:lnTo>
                  <a:lnTo>
                    <a:pt x="179590" y="27940"/>
                  </a:lnTo>
                  <a:lnTo>
                    <a:pt x="180987" y="26670"/>
                  </a:lnTo>
                  <a:lnTo>
                    <a:pt x="185889" y="22860"/>
                  </a:lnTo>
                  <a:lnTo>
                    <a:pt x="189268" y="21590"/>
                  </a:lnTo>
                  <a:lnTo>
                    <a:pt x="205320" y="21590"/>
                  </a:lnTo>
                  <a:lnTo>
                    <a:pt x="206311" y="17780"/>
                  </a:lnTo>
                  <a:lnTo>
                    <a:pt x="205219" y="16510"/>
                  </a:lnTo>
                  <a:lnTo>
                    <a:pt x="199859" y="13970"/>
                  </a:lnTo>
                  <a:close/>
                </a:path>
                <a:path w="297814" h="251460">
                  <a:moveTo>
                    <a:pt x="205320" y="21590"/>
                  </a:moveTo>
                  <a:lnTo>
                    <a:pt x="198183" y="21590"/>
                  </a:lnTo>
                  <a:lnTo>
                    <a:pt x="202831" y="22860"/>
                  </a:lnTo>
                  <a:lnTo>
                    <a:pt x="204990" y="22860"/>
                  </a:lnTo>
                  <a:lnTo>
                    <a:pt x="205320" y="21590"/>
                  </a:lnTo>
                  <a:close/>
                </a:path>
              </a:pathLst>
            </a:custGeom>
            <a:solidFill>
              <a:srgbClr val="002934"/>
            </a:solidFill>
          </p:spPr>
          <p:txBody>
            <a:bodyPr wrap="square" lIns="0" tIns="0" rIns="0" bIns="0" rtlCol="0"/>
            <a:lstStyle/>
            <a:p>
              <a:endParaRPr/>
            </a:p>
          </p:txBody>
        </p:sp>
        <p:sp>
          <p:nvSpPr>
            <p:cNvPr id="45" name="object 45"/>
            <p:cNvSpPr txBox="1"/>
            <p:nvPr/>
          </p:nvSpPr>
          <p:spPr>
            <a:xfrm>
              <a:off x="3812142" y="4316566"/>
              <a:ext cx="447040" cy="186461"/>
            </a:xfrm>
            <a:prstGeom prst="rect">
              <a:avLst/>
            </a:prstGeom>
          </p:spPr>
          <p:txBody>
            <a:bodyPr vert="horz" wrap="square" lIns="0" tIns="8890" rIns="0" bIns="0" rtlCol="0">
              <a:spAutoFit/>
            </a:bodyPr>
            <a:lstStyle/>
            <a:p>
              <a:pPr marL="118110" marR="5080" indent="-106045">
                <a:lnSpc>
                  <a:spcPct val="107200"/>
                </a:lnSpc>
                <a:spcBef>
                  <a:spcPts val="70"/>
                </a:spcBef>
              </a:pPr>
              <a:r>
                <a:rPr lang="zh-CN" altLang="en-US" sz="500" dirty="0">
                  <a:solidFill>
                    <a:srgbClr val="002934"/>
                  </a:solidFill>
                  <a:latin typeface="GillSansNova-Book"/>
                  <a:cs typeface="GillSansNova-Book"/>
                </a:rPr>
                <a:t>餐厅及酒吧</a:t>
              </a:r>
            </a:p>
            <a:p>
              <a:pPr marL="118110" marR="5080" indent="-106045">
                <a:lnSpc>
                  <a:spcPct val="107200"/>
                </a:lnSpc>
                <a:spcBef>
                  <a:spcPts val="70"/>
                </a:spcBef>
              </a:pPr>
              <a:endParaRPr sz="500" dirty="0">
                <a:latin typeface="GillSansNova-Book"/>
                <a:cs typeface="GillSansNova-Book"/>
              </a:endParaRPr>
            </a:p>
          </p:txBody>
        </p:sp>
        <p:sp>
          <p:nvSpPr>
            <p:cNvPr id="46" name="object 46"/>
            <p:cNvSpPr/>
            <p:nvPr/>
          </p:nvSpPr>
          <p:spPr>
            <a:xfrm>
              <a:off x="3876118" y="3982732"/>
              <a:ext cx="318973" cy="282393"/>
            </a:xfrm>
            <a:prstGeom prst="rect">
              <a:avLst/>
            </a:prstGeom>
            <a:blipFill>
              <a:blip r:embed="rId7"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7" name="object 47"/>
            <p:cNvSpPr txBox="1"/>
            <p:nvPr/>
          </p:nvSpPr>
          <p:spPr>
            <a:xfrm>
              <a:off x="5328694" y="4316566"/>
              <a:ext cx="322805" cy="91692"/>
            </a:xfrm>
            <a:prstGeom prst="rect">
              <a:avLst/>
            </a:prstGeom>
          </p:spPr>
          <p:txBody>
            <a:bodyPr vert="horz" wrap="square" lIns="0" tIns="14605" rIns="0" bIns="0" rtlCol="0">
              <a:spAutoFit/>
            </a:bodyPr>
            <a:lstStyle/>
            <a:p>
              <a:pPr marL="12700">
                <a:lnSpc>
                  <a:spcPct val="100000"/>
                </a:lnSpc>
                <a:spcBef>
                  <a:spcPts val="115"/>
                </a:spcBef>
              </a:pPr>
              <a:r>
                <a:rPr sz="500" spc="0" dirty="0">
                  <a:solidFill>
                    <a:srgbClr val="002934"/>
                  </a:solidFill>
                  <a:latin typeface="GillSansNova-Book"/>
                  <a:cs typeface="GillSansNova-Book"/>
                </a:rPr>
                <a:t>S</a:t>
              </a:r>
              <a:r>
                <a:rPr sz="500" spc="-30" dirty="0">
                  <a:solidFill>
                    <a:srgbClr val="002934"/>
                  </a:solidFill>
                  <a:latin typeface="GillSansNova-Book"/>
                  <a:cs typeface="GillSansNova-Book"/>
                </a:rPr>
                <a:t>PA</a:t>
              </a:r>
              <a:r>
                <a:rPr lang="zh-CN" altLang="en-US" sz="500" spc="-30" dirty="0">
                  <a:solidFill>
                    <a:srgbClr val="002934"/>
                  </a:solidFill>
                  <a:latin typeface="GillSansNova-Book"/>
                  <a:cs typeface="GillSansNova-Book"/>
                </a:rPr>
                <a:t>水疗</a:t>
              </a:r>
              <a:endParaRPr sz="500" dirty="0">
                <a:latin typeface="GillSansNova-Book"/>
                <a:cs typeface="GillSansNova-Book"/>
              </a:endParaRPr>
            </a:p>
          </p:txBody>
        </p:sp>
        <p:sp>
          <p:nvSpPr>
            <p:cNvPr id="48" name="object 48"/>
            <p:cNvSpPr/>
            <p:nvPr/>
          </p:nvSpPr>
          <p:spPr>
            <a:xfrm>
              <a:off x="5241911" y="4060629"/>
              <a:ext cx="302260" cy="204470"/>
            </a:xfrm>
            <a:custGeom>
              <a:avLst/>
              <a:gdLst/>
              <a:ahLst/>
              <a:cxnLst/>
              <a:rect l="l" t="t" r="r" b="b"/>
              <a:pathLst>
                <a:path w="302260" h="204470">
                  <a:moveTo>
                    <a:pt x="37795" y="119379"/>
                  </a:moveTo>
                  <a:lnTo>
                    <a:pt x="1676" y="119379"/>
                  </a:lnTo>
                  <a:lnTo>
                    <a:pt x="0" y="120650"/>
                  </a:lnTo>
                  <a:lnTo>
                    <a:pt x="17094" y="166370"/>
                  </a:lnTo>
                  <a:lnTo>
                    <a:pt x="55481" y="193040"/>
                  </a:lnTo>
                  <a:lnTo>
                    <a:pt x="127635" y="204469"/>
                  </a:lnTo>
                  <a:lnTo>
                    <a:pt x="129743" y="204469"/>
                  </a:lnTo>
                  <a:lnTo>
                    <a:pt x="131445" y="203200"/>
                  </a:lnTo>
                  <a:lnTo>
                    <a:pt x="131445" y="199390"/>
                  </a:lnTo>
                  <a:lnTo>
                    <a:pt x="129743" y="196850"/>
                  </a:lnTo>
                  <a:lnTo>
                    <a:pt x="127635" y="196850"/>
                  </a:lnTo>
                  <a:lnTo>
                    <a:pt x="87992" y="194310"/>
                  </a:lnTo>
                  <a:lnTo>
                    <a:pt x="37145" y="175260"/>
                  </a:lnTo>
                  <a:lnTo>
                    <a:pt x="9645" y="135890"/>
                  </a:lnTo>
                  <a:lnTo>
                    <a:pt x="7850" y="127000"/>
                  </a:lnTo>
                  <a:lnTo>
                    <a:pt x="3733" y="127000"/>
                  </a:lnTo>
                  <a:lnTo>
                    <a:pt x="3733" y="123189"/>
                  </a:lnTo>
                  <a:lnTo>
                    <a:pt x="39509" y="123189"/>
                  </a:lnTo>
                  <a:lnTo>
                    <a:pt x="39509" y="120650"/>
                  </a:lnTo>
                  <a:lnTo>
                    <a:pt x="37795" y="119379"/>
                  </a:lnTo>
                  <a:close/>
                </a:path>
                <a:path w="302260" h="204470">
                  <a:moveTo>
                    <a:pt x="298132" y="123189"/>
                  </a:moveTo>
                  <a:lnTo>
                    <a:pt x="294322" y="123189"/>
                  </a:lnTo>
                  <a:lnTo>
                    <a:pt x="294022" y="127000"/>
                  </a:lnTo>
                  <a:lnTo>
                    <a:pt x="292230" y="135890"/>
                  </a:lnTo>
                  <a:lnTo>
                    <a:pt x="264728" y="175260"/>
                  </a:lnTo>
                  <a:lnTo>
                    <a:pt x="213880" y="194310"/>
                  </a:lnTo>
                  <a:lnTo>
                    <a:pt x="174231" y="196850"/>
                  </a:lnTo>
                  <a:lnTo>
                    <a:pt x="172123" y="196850"/>
                  </a:lnTo>
                  <a:lnTo>
                    <a:pt x="170421" y="199390"/>
                  </a:lnTo>
                  <a:lnTo>
                    <a:pt x="170421" y="203200"/>
                  </a:lnTo>
                  <a:lnTo>
                    <a:pt x="172123" y="204469"/>
                  </a:lnTo>
                  <a:lnTo>
                    <a:pt x="174231" y="204469"/>
                  </a:lnTo>
                  <a:lnTo>
                    <a:pt x="215158" y="201929"/>
                  </a:lnTo>
                  <a:lnTo>
                    <a:pt x="269169" y="181610"/>
                  </a:lnTo>
                  <a:lnTo>
                    <a:pt x="294446" y="152400"/>
                  </a:lnTo>
                  <a:lnTo>
                    <a:pt x="301678" y="127000"/>
                  </a:lnTo>
                  <a:lnTo>
                    <a:pt x="298132" y="127000"/>
                  </a:lnTo>
                  <a:lnTo>
                    <a:pt x="298132" y="123189"/>
                  </a:lnTo>
                  <a:close/>
                </a:path>
                <a:path w="302260" h="204470">
                  <a:moveTo>
                    <a:pt x="53327" y="33019"/>
                  </a:moveTo>
                  <a:lnTo>
                    <a:pt x="50203" y="33019"/>
                  </a:lnTo>
                  <a:lnTo>
                    <a:pt x="48056" y="34289"/>
                  </a:lnTo>
                  <a:lnTo>
                    <a:pt x="46819" y="39369"/>
                  </a:lnTo>
                  <a:lnTo>
                    <a:pt x="44172" y="49530"/>
                  </a:lnTo>
                  <a:lnTo>
                    <a:pt x="41536" y="64769"/>
                  </a:lnTo>
                  <a:lnTo>
                    <a:pt x="40575" y="80009"/>
                  </a:lnTo>
                  <a:lnTo>
                    <a:pt x="40449" y="86359"/>
                  </a:lnTo>
                  <a:lnTo>
                    <a:pt x="40906" y="96520"/>
                  </a:lnTo>
                  <a:lnTo>
                    <a:pt x="52095" y="135890"/>
                  </a:lnTo>
                  <a:lnTo>
                    <a:pt x="84231" y="171450"/>
                  </a:lnTo>
                  <a:lnTo>
                    <a:pt x="124186" y="187960"/>
                  </a:lnTo>
                  <a:lnTo>
                    <a:pt x="146875" y="190500"/>
                  </a:lnTo>
                  <a:lnTo>
                    <a:pt x="147538" y="190447"/>
                  </a:lnTo>
                  <a:lnTo>
                    <a:pt x="145589" y="189259"/>
                  </a:lnTo>
                  <a:lnTo>
                    <a:pt x="144640" y="189229"/>
                  </a:lnTo>
                  <a:lnTo>
                    <a:pt x="141882" y="187960"/>
                  </a:lnTo>
                  <a:lnTo>
                    <a:pt x="136047" y="184150"/>
                  </a:lnTo>
                  <a:lnTo>
                    <a:pt x="132239" y="181116"/>
                  </a:lnTo>
                  <a:lnTo>
                    <a:pt x="125790" y="180340"/>
                  </a:lnTo>
                  <a:lnTo>
                    <a:pt x="88371" y="165100"/>
                  </a:lnTo>
                  <a:lnTo>
                    <a:pt x="58864" y="133350"/>
                  </a:lnTo>
                  <a:lnTo>
                    <a:pt x="48497" y="96520"/>
                  </a:lnTo>
                  <a:lnTo>
                    <a:pt x="48063" y="86359"/>
                  </a:lnTo>
                  <a:lnTo>
                    <a:pt x="48179" y="77470"/>
                  </a:lnTo>
                  <a:lnTo>
                    <a:pt x="53948" y="41325"/>
                  </a:lnTo>
                  <a:lnTo>
                    <a:pt x="49974" y="39369"/>
                  </a:lnTo>
                  <a:lnTo>
                    <a:pt x="51650" y="35559"/>
                  </a:lnTo>
                  <a:lnTo>
                    <a:pt x="58615" y="35559"/>
                  </a:lnTo>
                  <a:lnTo>
                    <a:pt x="53327" y="33019"/>
                  </a:lnTo>
                  <a:close/>
                </a:path>
                <a:path w="302260" h="204470">
                  <a:moveTo>
                    <a:pt x="147899" y="190419"/>
                  </a:moveTo>
                  <a:lnTo>
                    <a:pt x="147538" y="190447"/>
                  </a:lnTo>
                  <a:lnTo>
                    <a:pt x="147899" y="190419"/>
                  </a:lnTo>
                  <a:close/>
                </a:path>
                <a:path w="302260" h="204470">
                  <a:moveTo>
                    <a:pt x="150231" y="190234"/>
                  </a:moveTo>
                  <a:lnTo>
                    <a:pt x="149180" y="190317"/>
                  </a:lnTo>
                  <a:lnTo>
                    <a:pt x="149796" y="190500"/>
                  </a:lnTo>
                  <a:lnTo>
                    <a:pt x="150231" y="190234"/>
                  </a:lnTo>
                  <a:close/>
                </a:path>
                <a:path w="302260" h="204470">
                  <a:moveTo>
                    <a:pt x="145577" y="189251"/>
                  </a:moveTo>
                  <a:lnTo>
                    <a:pt x="147538" y="190447"/>
                  </a:lnTo>
                  <a:lnTo>
                    <a:pt x="147899" y="190419"/>
                  </a:lnTo>
                  <a:lnTo>
                    <a:pt x="148712" y="190179"/>
                  </a:lnTo>
                  <a:lnTo>
                    <a:pt x="145577" y="189251"/>
                  </a:lnTo>
                  <a:close/>
                </a:path>
                <a:path w="302260" h="204470">
                  <a:moveTo>
                    <a:pt x="148712" y="190179"/>
                  </a:moveTo>
                  <a:lnTo>
                    <a:pt x="147899" y="190419"/>
                  </a:lnTo>
                  <a:lnTo>
                    <a:pt x="149180" y="190317"/>
                  </a:lnTo>
                  <a:lnTo>
                    <a:pt x="148712" y="190179"/>
                  </a:lnTo>
                  <a:close/>
                </a:path>
                <a:path w="302260" h="204470">
                  <a:moveTo>
                    <a:pt x="151831" y="189259"/>
                  </a:moveTo>
                  <a:lnTo>
                    <a:pt x="148712" y="190179"/>
                  </a:lnTo>
                  <a:lnTo>
                    <a:pt x="149180" y="190317"/>
                  </a:lnTo>
                  <a:lnTo>
                    <a:pt x="150231" y="190234"/>
                  </a:lnTo>
                  <a:lnTo>
                    <a:pt x="151831" y="189259"/>
                  </a:lnTo>
                  <a:close/>
                </a:path>
                <a:path w="302260" h="204470">
                  <a:moveTo>
                    <a:pt x="206946" y="163829"/>
                  </a:moveTo>
                  <a:lnTo>
                    <a:pt x="205130" y="165100"/>
                  </a:lnTo>
                  <a:lnTo>
                    <a:pt x="190882" y="172720"/>
                  </a:lnTo>
                  <a:lnTo>
                    <a:pt x="176445" y="177800"/>
                  </a:lnTo>
                  <a:lnTo>
                    <a:pt x="165421" y="180665"/>
                  </a:lnTo>
                  <a:lnTo>
                    <a:pt x="162379" y="182879"/>
                  </a:lnTo>
                  <a:lnTo>
                    <a:pt x="155906" y="187960"/>
                  </a:lnTo>
                  <a:lnTo>
                    <a:pt x="152844" y="189229"/>
                  </a:lnTo>
                  <a:lnTo>
                    <a:pt x="151930" y="189229"/>
                  </a:lnTo>
                  <a:lnTo>
                    <a:pt x="150231" y="190234"/>
                  </a:lnTo>
                  <a:lnTo>
                    <a:pt x="162944" y="189229"/>
                  </a:lnTo>
                  <a:lnTo>
                    <a:pt x="178655" y="185420"/>
                  </a:lnTo>
                  <a:lnTo>
                    <a:pt x="194011" y="180340"/>
                  </a:lnTo>
                  <a:lnTo>
                    <a:pt x="191998" y="180340"/>
                  </a:lnTo>
                  <a:lnTo>
                    <a:pt x="189776" y="179070"/>
                  </a:lnTo>
                  <a:lnTo>
                    <a:pt x="188163" y="175260"/>
                  </a:lnTo>
                  <a:lnTo>
                    <a:pt x="189090" y="173990"/>
                  </a:lnTo>
                  <a:lnTo>
                    <a:pt x="191033" y="172720"/>
                  </a:lnTo>
                  <a:lnTo>
                    <a:pt x="206997" y="165100"/>
                  </a:lnTo>
                  <a:lnTo>
                    <a:pt x="207926" y="164362"/>
                  </a:lnTo>
                  <a:lnTo>
                    <a:pt x="206946" y="163829"/>
                  </a:lnTo>
                  <a:close/>
                </a:path>
                <a:path w="302260" h="204470">
                  <a:moveTo>
                    <a:pt x="147408" y="182879"/>
                  </a:moveTo>
                  <a:lnTo>
                    <a:pt x="145732" y="182879"/>
                  </a:lnTo>
                  <a:lnTo>
                    <a:pt x="144500" y="185420"/>
                  </a:lnTo>
                  <a:lnTo>
                    <a:pt x="145542" y="189229"/>
                  </a:lnTo>
                  <a:lnTo>
                    <a:pt x="148712" y="190179"/>
                  </a:lnTo>
                  <a:lnTo>
                    <a:pt x="151831" y="189259"/>
                  </a:lnTo>
                  <a:lnTo>
                    <a:pt x="152933" y="185420"/>
                  </a:lnTo>
                  <a:lnTo>
                    <a:pt x="146456" y="185420"/>
                  </a:lnTo>
                  <a:lnTo>
                    <a:pt x="147408" y="182879"/>
                  </a:lnTo>
                  <a:close/>
                </a:path>
                <a:path w="302260" h="204470">
                  <a:moveTo>
                    <a:pt x="162379" y="182879"/>
                  </a:moveTo>
                  <a:lnTo>
                    <a:pt x="151701" y="182879"/>
                  </a:lnTo>
                  <a:lnTo>
                    <a:pt x="152933" y="185420"/>
                  </a:lnTo>
                  <a:lnTo>
                    <a:pt x="151879" y="189229"/>
                  </a:lnTo>
                  <a:lnTo>
                    <a:pt x="152844" y="189229"/>
                  </a:lnTo>
                  <a:lnTo>
                    <a:pt x="155906" y="187960"/>
                  </a:lnTo>
                  <a:lnTo>
                    <a:pt x="162379" y="182879"/>
                  </a:lnTo>
                  <a:close/>
                </a:path>
                <a:path w="302260" h="204470">
                  <a:moveTo>
                    <a:pt x="132239" y="181116"/>
                  </a:moveTo>
                  <a:lnTo>
                    <a:pt x="136047" y="184150"/>
                  </a:lnTo>
                  <a:lnTo>
                    <a:pt x="141882" y="187960"/>
                  </a:lnTo>
                  <a:lnTo>
                    <a:pt x="144640" y="189229"/>
                  </a:lnTo>
                  <a:lnTo>
                    <a:pt x="145503" y="189229"/>
                  </a:lnTo>
                  <a:lnTo>
                    <a:pt x="144500" y="185420"/>
                  </a:lnTo>
                  <a:lnTo>
                    <a:pt x="145732" y="182879"/>
                  </a:lnTo>
                  <a:lnTo>
                    <a:pt x="146875" y="182879"/>
                  </a:lnTo>
                  <a:lnTo>
                    <a:pt x="132239" y="181116"/>
                  </a:lnTo>
                  <a:close/>
                </a:path>
                <a:path w="302260" h="204470">
                  <a:moveTo>
                    <a:pt x="148080" y="182777"/>
                  </a:moveTo>
                  <a:lnTo>
                    <a:pt x="146875" y="182879"/>
                  </a:lnTo>
                  <a:lnTo>
                    <a:pt x="147408" y="182879"/>
                  </a:lnTo>
                  <a:lnTo>
                    <a:pt x="146456" y="185420"/>
                  </a:lnTo>
                  <a:lnTo>
                    <a:pt x="148272" y="182879"/>
                  </a:lnTo>
                  <a:lnTo>
                    <a:pt x="148080" y="182777"/>
                  </a:lnTo>
                  <a:close/>
                </a:path>
                <a:path w="302260" h="204470">
                  <a:moveTo>
                    <a:pt x="149636" y="182644"/>
                  </a:moveTo>
                  <a:lnTo>
                    <a:pt x="148080" y="182777"/>
                  </a:lnTo>
                  <a:lnTo>
                    <a:pt x="148272" y="182879"/>
                  </a:lnTo>
                  <a:lnTo>
                    <a:pt x="146456" y="185420"/>
                  </a:lnTo>
                  <a:lnTo>
                    <a:pt x="150990" y="185420"/>
                  </a:lnTo>
                  <a:lnTo>
                    <a:pt x="149136" y="182879"/>
                  </a:lnTo>
                  <a:lnTo>
                    <a:pt x="149636" y="182644"/>
                  </a:lnTo>
                  <a:close/>
                </a:path>
                <a:path w="302260" h="204470">
                  <a:moveTo>
                    <a:pt x="165421" y="180665"/>
                  </a:moveTo>
                  <a:lnTo>
                    <a:pt x="161787" y="181610"/>
                  </a:lnTo>
                  <a:lnTo>
                    <a:pt x="149636" y="182644"/>
                  </a:lnTo>
                  <a:lnTo>
                    <a:pt x="149136" y="182879"/>
                  </a:lnTo>
                  <a:lnTo>
                    <a:pt x="150990" y="185420"/>
                  </a:lnTo>
                  <a:lnTo>
                    <a:pt x="150037" y="182879"/>
                  </a:lnTo>
                  <a:lnTo>
                    <a:pt x="162379" y="182879"/>
                  </a:lnTo>
                  <a:lnTo>
                    <a:pt x="165421" y="180665"/>
                  </a:lnTo>
                  <a:close/>
                </a:path>
                <a:path w="302260" h="204470">
                  <a:moveTo>
                    <a:pt x="151701" y="182879"/>
                  </a:moveTo>
                  <a:lnTo>
                    <a:pt x="150037" y="182879"/>
                  </a:lnTo>
                  <a:lnTo>
                    <a:pt x="150990" y="185420"/>
                  </a:lnTo>
                  <a:lnTo>
                    <a:pt x="152933" y="185420"/>
                  </a:lnTo>
                  <a:lnTo>
                    <a:pt x="151701" y="182879"/>
                  </a:lnTo>
                  <a:close/>
                </a:path>
                <a:path w="302260" h="204470">
                  <a:moveTo>
                    <a:pt x="152628" y="0"/>
                  </a:moveTo>
                  <a:lnTo>
                    <a:pt x="144462" y="0"/>
                  </a:lnTo>
                  <a:lnTo>
                    <a:pt x="142824" y="2539"/>
                  </a:lnTo>
                  <a:lnTo>
                    <a:pt x="119529" y="27939"/>
                  </a:lnTo>
                  <a:lnTo>
                    <a:pt x="102716" y="52069"/>
                  </a:lnTo>
                  <a:lnTo>
                    <a:pt x="92519" y="77470"/>
                  </a:lnTo>
                  <a:lnTo>
                    <a:pt x="89077" y="101600"/>
                  </a:lnTo>
                  <a:lnTo>
                    <a:pt x="89077" y="105409"/>
                  </a:lnTo>
                  <a:lnTo>
                    <a:pt x="100866" y="146050"/>
                  </a:lnTo>
                  <a:lnTo>
                    <a:pt x="128075" y="177800"/>
                  </a:lnTo>
                  <a:lnTo>
                    <a:pt x="146875" y="182879"/>
                  </a:lnTo>
                  <a:lnTo>
                    <a:pt x="148080" y="182777"/>
                  </a:lnTo>
                  <a:lnTo>
                    <a:pt x="145890" y="181610"/>
                  </a:lnTo>
                  <a:lnTo>
                    <a:pt x="140458" y="177800"/>
                  </a:lnTo>
                  <a:lnTo>
                    <a:pt x="107495" y="142240"/>
                  </a:lnTo>
                  <a:lnTo>
                    <a:pt x="96697" y="105409"/>
                  </a:lnTo>
                  <a:lnTo>
                    <a:pt x="96697" y="101600"/>
                  </a:lnTo>
                  <a:lnTo>
                    <a:pt x="99860" y="80009"/>
                  </a:lnTo>
                  <a:lnTo>
                    <a:pt x="109434" y="55880"/>
                  </a:lnTo>
                  <a:lnTo>
                    <a:pt x="125492" y="31750"/>
                  </a:lnTo>
                  <a:lnTo>
                    <a:pt x="148107" y="7619"/>
                  </a:lnTo>
                  <a:lnTo>
                    <a:pt x="160707" y="7619"/>
                  </a:lnTo>
                  <a:lnTo>
                    <a:pt x="154216" y="1269"/>
                  </a:lnTo>
                  <a:lnTo>
                    <a:pt x="152628" y="0"/>
                  </a:lnTo>
                  <a:close/>
                </a:path>
                <a:path w="302260" h="204470">
                  <a:moveTo>
                    <a:pt x="160707" y="7619"/>
                  </a:moveTo>
                  <a:lnTo>
                    <a:pt x="149288" y="7619"/>
                  </a:lnTo>
                  <a:lnTo>
                    <a:pt x="157871" y="15239"/>
                  </a:lnTo>
                  <a:lnTo>
                    <a:pt x="174979" y="35559"/>
                  </a:lnTo>
                  <a:lnTo>
                    <a:pt x="191874" y="66039"/>
                  </a:lnTo>
                  <a:lnTo>
                    <a:pt x="199821" y="101600"/>
                  </a:lnTo>
                  <a:lnTo>
                    <a:pt x="199834" y="102870"/>
                  </a:lnTo>
                  <a:lnTo>
                    <a:pt x="197764" y="120650"/>
                  </a:lnTo>
                  <a:lnTo>
                    <a:pt x="175336" y="161290"/>
                  </a:lnTo>
                  <a:lnTo>
                    <a:pt x="157883" y="176529"/>
                  </a:lnTo>
                  <a:lnTo>
                    <a:pt x="151840" y="181610"/>
                  </a:lnTo>
                  <a:lnTo>
                    <a:pt x="149636" y="182644"/>
                  </a:lnTo>
                  <a:lnTo>
                    <a:pt x="161787" y="181610"/>
                  </a:lnTo>
                  <a:lnTo>
                    <a:pt x="165421" y="180665"/>
                  </a:lnTo>
                  <a:lnTo>
                    <a:pt x="199170" y="139700"/>
                  </a:lnTo>
                  <a:lnTo>
                    <a:pt x="207454" y="102870"/>
                  </a:lnTo>
                  <a:lnTo>
                    <a:pt x="207441" y="101600"/>
                  </a:lnTo>
                  <a:lnTo>
                    <a:pt x="198896" y="62230"/>
                  </a:lnTo>
                  <a:lnTo>
                    <a:pt x="181190" y="31750"/>
                  </a:lnTo>
                  <a:lnTo>
                    <a:pt x="163304" y="10159"/>
                  </a:lnTo>
                  <a:lnTo>
                    <a:pt x="160707" y="7619"/>
                  </a:lnTo>
                  <a:close/>
                </a:path>
                <a:path w="302260" h="204470">
                  <a:moveTo>
                    <a:pt x="207926" y="164362"/>
                  </a:moveTo>
                  <a:lnTo>
                    <a:pt x="206997" y="165100"/>
                  </a:lnTo>
                  <a:lnTo>
                    <a:pt x="191033" y="172720"/>
                  </a:lnTo>
                  <a:lnTo>
                    <a:pt x="189090" y="173990"/>
                  </a:lnTo>
                  <a:lnTo>
                    <a:pt x="188163" y="175260"/>
                  </a:lnTo>
                  <a:lnTo>
                    <a:pt x="189776" y="179070"/>
                  </a:lnTo>
                  <a:lnTo>
                    <a:pt x="191998" y="180340"/>
                  </a:lnTo>
                  <a:lnTo>
                    <a:pt x="193954" y="179070"/>
                  </a:lnTo>
                  <a:lnTo>
                    <a:pt x="202972" y="175030"/>
                  </a:lnTo>
                  <a:lnTo>
                    <a:pt x="209016" y="171450"/>
                  </a:lnTo>
                  <a:lnTo>
                    <a:pt x="210820" y="171450"/>
                  </a:lnTo>
                  <a:lnTo>
                    <a:pt x="211416" y="168910"/>
                  </a:lnTo>
                  <a:lnTo>
                    <a:pt x="209283" y="165100"/>
                  </a:lnTo>
                  <a:lnTo>
                    <a:pt x="207926" y="164362"/>
                  </a:lnTo>
                  <a:close/>
                </a:path>
                <a:path w="302260" h="204470">
                  <a:moveTo>
                    <a:pt x="202972" y="175030"/>
                  </a:moveTo>
                  <a:lnTo>
                    <a:pt x="193954" y="179070"/>
                  </a:lnTo>
                  <a:lnTo>
                    <a:pt x="191998" y="180340"/>
                  </a:lnTo>
                  <a:lnTo>
                    <a:pt x="194011" y="180340"/>
                  </a:lnTo>
                  <a:lnTo>
                    <a:pt x="202972" y="175030"/>
                  </a:lnTo>
                  <a:close/>
                </a:path>
                <a:path w="302260" h="204470">
                  <a:moveTo>
                    <a:pt x="247199" y="35559"/>
                  </a:moveTo>
                  <a:lnTo>
                    <a:pt x="243293" y="35559"/>
                  </a:lnTo>
                  <a:lnTo>
                    <a:pt x="244957" y="39369"/>
                  </a:lnTo>
                  <a:lnTo>
                    <a:pt x="241100" y="41222"/>
                  </a:lnTo>
                  <a:lnTo>
                    <a:pt x="242128" y="44450"/>
                  </a:lnTo>
                  <a:lnTo>
                    <a:pt x="244965" y="55880"/>
                  </a:lnTo>
                  <a:lnTo>
                    <a:pt x="247491" y="69850"/>
                  </a:lnTo>
                  <a:lnTo>
                    <a:pt x="248577" y="86359"/>
                  </a:lnTo>
                  <a:lnTo>
                    <a:pt x="248015" y="99059"/>
                  </a:lnTo>
                  <a:lnTo>
                    <a:pt x="229786" y="144779"/>
                  </a:lnTo>
                  <a:lnTo>
                    <a:pt x="207926" y="164362"/>
                  </a:lnTo>
                  <a:lnTo>
                    <a:pt x="209283" y="165100"/>
                  </a:lnTo>
                  <a:lnTo>
                    <a:pt x="211416" y="168910"/>
                  </a:lnTo>
                  <a:lnTo>
                    <a:pt x="210820" y="171450"/>
                  </a:lnTo>
                  <a:lnTo>
                    <a:pt x="209016" y="171450"/>
                  </a:lnTo>
                  <a:lnTo>
                    <a:pt x="202972" y="175030"/>
                  </a:lnTo>
                  <a:lnTo>
                    <a:pt x="235707" y="149860"/>
                  </a:lnTo>
                  <a:lnTo>
                    <a:pt x="253565" y="111759"/>
                  </a:lnTo>
                  <a:lnTo>
                    <a:pt x="256197" y="86359"/>
                  </a:lnTo>
                  <a:lnTo>
                    <a:pt x="254739" y="66039"/>
                  </a:lnTo>
                  <a:lnTo>
                    <a:pt x="251539" y="49530"/>
                  </a:lnTo>
                  <a:lnTo>
                    <a:pt x="248324" y="39369"/>
                  </a:lnTo>
                  <a:lnTo>
                    <a:pt x="247199" y="35559"/>
                  </a:lnTo>
                  <a:close/>
                </a:path>
                <a:path w="302260" h="204470">
                  <a:moveTo>
                    <a:pt x="7543" y="123189"/>
                  </a:moveTo>
                  <a:lnTo>
                    <a:pt x="3733" y="123189"/>
                  </a:lnTo>
                  <a:lnTo>
                    <a:pt x="3733" y="127000"/>
                  </a:lnTo>
                  <a:lnTo>
                    <a:pt x="7850" y="127000"/>
                  </a:lnTo>
                  <a:lnTo>
                    <a:pt x="7543" y="123189"/>
                  </a:lnTo>
                  <a:close/>
                </a:path>
                <a:path w="302260" h="204470">
                  <a:moveTo>
                    <a:pt x="39509" y="123189"/>
                  </a:moveTo>
                  <a:lnTo>
                    <a:pt x="7543" y="123189"/>
                  </a:lnTo>
                  <a:lnTo>
                    <a:pt x="7850" y="127000"/>
                  </a:lnTo>
                  <a:lnTo>
                    <a:pt x="37795" y="127000"/>
                  </a:lnTo>
                  <a:lnTo>
                    <a:pt x="39509" y="124459"/>
                  </a:lnTo>
                  <a:lnTo>
                    <a:pt x="39509" y="123189"/>
                  </a:lnTo>
                  <a:close/>
                </a:path>
                <a:path w="302260" h="204470">
                  <a:moveTo>
                    <a:pt x="300202" y="119379"/>
                  </a:moveTo>
                  <a:lnTo>
                    <a:pt x="264071" y="119379"/>
                  </a:lnTo>
                  <a:lnTo>
                    <a:pt x="262369" y="120650"/>
                  </a:lnTo>
                  <a:lnTo>
                    <a:pt x="262369" y="124459"/>
                  </a:lnTo>
                  <a:lnTo>
                    <a:pt x="264071" y="127000"/>
                  </a:lnTo>
                  <a:lnTo>
                    <a:pt x="294022" y="127000"/>
                  </a:lnTo>
                  <a:lnTo>
                    <a:pt x="294322" y="123189"/>
                  </a:lnTo>
                  <a:lnTo>
                    <a:pt x="301942" y="123189"/>
                  </a:lnTo>
                  <a:lnTo>
                    <a:pt x="301891" y="120650"/>
                  </a:lnTo>
                  <a:lnTo>
                    <a:pt x="300202" y="119379"/>
                  </a:lnTo>
                  <a:close/>
                </a:path>
                <a:path w="302260" h="204470">
                  <a:moveTo>
                    <a:pt x="301942" y="123189"/>
                  </a:moveTo>
                  <a:lnTo>
                    <a:pt x="298132" y="123189"/>
                  </a:lnTo>
                  <a:lnTo>
                    <a:pt x="298132" y="127000"/>
                  </a:lnTo>
                  <a:lnTo>
                    <a:pt x="301678" y="127000"/>
                  </a:lnTo>
                  <a:lnTo>
                    <a:pt x="301942" y="123189"/>
                  </a:lnTo>
                  <a:close/>
                </a:path>
                <a:path w="302260" h="204470">
                  <a:moveTo>
                    <a:pt x="139966" y="36830"/>
                  </a:moveTo>
                  <a:lnTo>
                    <a:pt x="137566" y="36830"/>
                  </a:lnTo>
                  <a:lnTo>
                    <a:pt x="136105" y="39369"/>
                  </a:lnTo>
                  <a:lnTo>
                    <a:pt x="125719" y="52069"/>
                  </a:lnTo>
                  <a:lnTo>
                    <a:pt x="118945" y="63500"/>
                  </a:lnTo>
                  <a:lnTo>
                    <a:pt x="115242" y="72389"/>
                  </a:lnTo>
                  <a:lnTo>
                    <a:pt x="114071" y="76200"/>
                  </a:lnTo>
                  <a:lnTo>
                    <a:pt x="113525" y="78739"/>
                  </a:lnTo>
                  <a:lnTo>
                    <a:pt x="114719" y="81280"/>
                  </a:lnTo>
                  <a:lnTo>
                    <a:pt x="118783" y="81280"/>
                  </a:lnTo>
                  <a:lnTo>
                    <a:pt x="120878" y="80009"/>
                  </a:lnTo>
                  <a:lnTo>
                    <a:pt x="121424" y="78739"/>
                  </a:lnTo>
                  <a:lnTo>
                    <a:pt x="121653" y="77470"/>
                  </a:lnTo>
                  <a:lnTo>
                    <a:pt x="123390" y="72389"/>
                  </a:lnTo>
                  <a:lnTo>
                    <a:pt x="127109" y="64769"/>
                  </a:lnTo>
                  <a:lnTo>
                    <a:pt x="133088" y="54609"/>
                  </a:lnTo>
                  <a:lnTo>
                    <a:pt x="141605" y="44450"/>
                  </a:lnTo>
                  <a:lnTo>
                    <a:pt x="143052" y="43180"/>
                  </a:lnTo>
                  <a:lnTo>
                    <a:pt x="143002" y="40639"/>
                  </a:lnTo>
                  <a:lnTo>
                    <a:pt x="139966" y="36830"/>
                  </a:lnTo>
                  <a:close/>
                </a:path>
                <a:path w="302260" h="204470">
                  <a:moveTo>
                    <a:pt x="58615" y="35559"/>
                  </a:moveTo>
                  <a:lnTo>
                    <a:pt x="51650" y="35559"/>
                  </a:lnTo>
                  <a:lnTo>
                    <a:pt x="55245" y="36830"/>
                  </a:lnTo>
                  <a:lnTo>
                    <a:pt x="54470" y="39369"/>
                  </a:lnTo>
                  <a:lnTo>
                    <a:pt x="53948" y="41325"/>
                  </a:lnTo>
                  <a:lnTo>
                    <a:pt x="80949" y="54609"/>
                  </a:lnTo>
                  <a:lnTo>
                    <a:pt x="83235" y="53339"/>
                  </a:lnTo>
                  <a:lnTo>
                    <a:pt x="85090" y="49530"/>
                  </a:lnTo>
                  <a:lnTo>
                    <a:pt x="84302" y="48259"/>
                  </a:lnTo>
                  <a:lnTo>
                    <a:pt x="82410" y="46989"/>
                  </a:lnTo>
                  <a:lnTo>
                    <a:pt x="58615" y="35559"/>
                  </a:lnTo>
                  <a:close/>
                </a:path>
                <a:path w="302260" h="204470">
                  <a:moveTo>
                    <a:pt x="244652" y="33019"/>
                  </a:moveTo>
                  <a:lnTo>
                    <a:pt x="241617" y="33019"/>
                  </a:lnTo>
                  <a:lnTo>
                    <a:pt x="210616" y="48259"/>
                  </a:lnTo>
                  <a:lnTo>
                    <a:pt x="209842" y="49530"/>
                  </a:lnTo>
                  <a:lnTo>
                    <a:pt x="211683" y="53339"/>
                  </a:lnTo>
                  <a:lnTo>
                    <a:pt x="213969" y="54609"/>
                  </a:lnTo>
                  <a:lnTo>
                    <a:pt x="215861" y="53339"/>
                  </a:lnTo>
                  <a:lnTo>
                    <a:pt x="241100" y="41222"/>
                  </a:lnTo>
                  <a:lnTo>
                    <a:pt x="240106" y="38100"/>
                  </a:lnTo>
                  <a:lnTo>
                    <a:pt x="239750" y="38100"/>
                  </a:lnTo>
                  <a:lnTo>
                    <a:pt x="243293" y="35559"/>
                  </a:lnTo>
                  <a:lnTo>
                    <a:pt x="247199" y="35559"/>
                  </a:lnTo>
                  <a:lnTo>
                    <a:pt x="246824" y="34289"/>
                  </a:lnTo>
                  <a:lnTo>
                    <a:pt x="244652" y="33019"/>
                  </a:lnTo>
                  <a:close/>
                </a:path>
                <a:path w="302260" h="204470">
                  <a:moveTo>
                    <a:pt x="51650" y="35559"/>
                  </a:moveTo>
                  <a:lnTo>
                    <a:pt x="49974" y="39369"/>
                  </a:lnTo>
                  <a:lnTo>
                    <a:pt x="53948" y="41325"/>
                  </a:lnTo>
                  <a:lnTo>
                    <a:pt x="54470" y="39369"/>
                  </a:lnTo>
                  <a:lnTo>
                    <a:pt x="55245" y="36830"/>
                  </a:lnTo>
                  <a:lnTo>
                    <a:pt x="51650" y="35559"/>
                  </a:lnTo>
                  <a:close/>
                </a:path>
                <a:path w="302260" h="204470">
                  <a:moveTo>
                    <a:pt x="243293" y="35559"/>
                  </a:moveTo>
                  <a:lnTo>
                    <a:pt x="239750" y="38100"/>
                  </a:lnTo>
                  <a:lnTo>
                    <a:pt x="240106" y="38100"/>
                  </a:lnTo>
                  <a:lnTo>
                    <a:pt x="241100" y="41222"/>
                  </a:lnTo>
                  <a:lnTo>
                    <a:pt x="244957" y="39369"/>
                  </a:lnTo>
                  <a:lnTo>
                    <a:pt x="243293" y="35559"/>
                  </a:lnTo>
                  <a:close/>
                </a:path>
              </a:pathLst>
            </a:custGeom>
            <a:solidFill>
              <a:srgbClr val="002934"/>
            </a:solidFill>
          </p:spPr>
          <p:txBody>
            <a:bodyPr wrap="square" lIns="0" tIns="0" rIns="0" bIns="0" rtlCol="0"/>
            <a:lstStyle/>
            <a:p>
              <a:endParaRPr/>
            </a:p>
          </p:txBody>
        </p:sp>
        <p:sp>
          <p:nvSpPr>
            <p:cNvPr id="49" name="object 49"/>
            <p:cNvSpPr txBox="1"/>
            <p:nvPr/>
          </p:nvSpPr>
          <p:spPr>
            <a:xfrm>
              <a:off x="5220834" y="4928981"/>
              <a:ext cx="344170" cy="173637"/>
            </a:xfrm>
            <a:prstGeom prst="rect">
              <a:avLst/>
            </a:prstGeom>
          </p:spPr>
          <p:txBody>
            <a:bodyPr vert="horz" wrap="square" lIns="0" tIns="8890" rIns="0" bIns="0" rtlCol="0">
              <a:spAutoFit/>
            </a:bodyPr>
            <a:lstStyle/>
            <a:p>
              <a:pPr marL="12700" marR="5080" indent="4445">
                <a:lnSpc>
                  <a:spcPct val="107200"/>
                </a:lnSpc>
                <a:spcBef>
                  <a:spcPts val="70"/>
                </a:spcBef>
              </a:pPr>
              <a:r>
                <a:rPr lang="zh-CN" altLang="en-US" sz="500" dirty="0">
                  <a:solidFill>
                    <a:srgbClr val="002934"/>
                  </a:solidFill>
                  <a:latin typeface="GillSansNova-Book"/>
                  <a:cs typeface="GillSansNova-Book"/>
                </a:rPr>
                <a:t>会议及奖励旅游</a:t>
              </a:r>
              <a:endParaRPr sz="500" dirty="0">
                <a:latin typeface="GillSansNova-Book"/>
                <a:cs typeface="GillSansNova-Book"/>
              </a:endParaRPr>
            </a:p>
          </p:txBody>
        </p:sp>
        <p:sp>
          <p:nvSpPr>
            <p:cNvPr id="50" name="object 50"/>
            <p:cNvSpPr/>
            <p:nvPr/>
          </p:nvSpPr>
          <p:spPr>
            <a:xfrm>
              <a:off x="5241401" y="4587469"/>
              <a:ext cx="307733" cy="300989"/>
            </a:xfrm>
            <a:prstGeom prst="rect">
              <a:avLst/>
            </a:prstGeom>
            <a:blipFill>
              <a:blip r:embed="rId8"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grpSp>
      <p:sp>
        <p:nvSpPr>
          <p:cNvPr id="51" name="object 51"/>
          <p:cNvSpPr/>
          <p:nvPr/>
        </p:nvSpPr>
        <p:spPr>
          <a:xfrm>
            <a:off x="9649755" y="6048056"/>
            <a:ext cx="305993" cy="305993"/>
          </a:xfrm>
          <a:prstGeom prst="rect">
            <a:avLst/>
          </a:prstGeom>
          <a:blipFill>
            <a:blip r:embed="rId9"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2" name="object 52"/>
          <p:cNvSpPr/>
          <p:nvPr/>
        </p:nvSpPr>
        <p:spPr>
          <a:xfrm>
            <a:off x="7531243" y="6039049"/>
            <a:ext cx="350278" cy="324031"/>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3" name="object 53"/>
          <p:cNvSpPr/>
          <p:nvPr/>
        </p:nvSpPr>
        <p:spPr>
          <a:xfrm>
            <a:off x="8731567" y="6111678"/>
            <a:ext cx="38735" cy="0"/>
          </a:xfrm>
          <a:custGeom>
            <a:avLst/>
            <a:gdLst/>
            <a:ahLst/>
            <a:cxnLst/>
            <a:rect l="l" t="t" r="r" b="b"/>
            <a:pathLst>
              <a:path w="38734">
                <a:moveTo>
                  <a:pt x="0" y="0"/>
                </a:moveTo>
                <a:lnTo>
                  <a:pt x="38595" y="0"/>
                </a:lnTo>
              </a:path>
            </a:pathLst>
          </a:custGeom>
          <a:ln w="35598">
            <a:solidFill>
              <a:srgbClr val="004711"/>
            </a:solidFill>
          </a:ln>
        </p:spPr>
        <p:txBody>
          <a:bodyPr wrap="square" lIns="0" tIns="0" rIns="0" bIns="0" rtlCol="0"/>
          <a:lstStyle/>
          <a:p>
            <a:endParaRPr/>
          </a:p>
        </p:txBody>
      </p:sp>
      <p:sp>
        <p:nvSpPr>
          <p:cNvPr id="54" name="object 54"/>
          <p:cNvSpPr/>
          <p:nvPr/>
        </p:nvSpPr>
        <p:spPr>
          <a:xfrm>
            <a:off x="8770099" y="6129475"/>
            <a:ext cx="38735" cy="46990"/>
          </a:xfrm>
          <a:custGeom>
            <a:avLst/>
            <a:gdLst/>
            <a:ahLst/>
            <a:cxnLst/>
            <a:rect l="l" t="t" r="r" b="b"/>
            <a:pathLst>
              <a:path w="38734" h="46989">
                <a:moveTo>
                  <a:pt x="38252" y="0"/>
                </a:moveTo>
                <a:lnTo>
                  <a:pt x="0" y="0"/>
                </a:lnTo>
                <a:lnTo>
                  <a:pt x="0" y="46799"/>
                </a:lnTo>
                <a:lnTo>
                  <a:pt x="38252" y="26555"/>
                </a:lnTo>
                <a:lnTo>
                  <a:pt x="38252" y="0"/>
                </a:lnTo>
                <a:close/>
              </a:path>
            </a:pathLst>
          </a:custGeom>
          <a:solidFill>
            <a:srgbClr val="004711"/>
          </a:solidFill>
        </p:spPr>
        <p:txBody>
          <a:bodyPr wrap="square" lIns="0" tIns="0" rIns="0" bIns="0" rtlCol="0"/>
          <a:lstStyle/>
          <a:p>
            <a:endParaRPr/>
          </a:p>
        </p:txBody>
      </p:sp>
      <p:sp>
        <p:nvSpPr>
          <p:cNvPr id="55" name="object 55"/>
          <p:cNvSpPr/>
          <p:nvPr/>
        </p:nvSpPr>
        <p:spPr>
          <a:xfrm>
            <a:off x="8727062" y="6075051"/>
            <a:ext cx="86360" cy="106045"/>
          </a:xfrm>
          <a:custGeom>
            <a:avLst/>
            <a:gdLst/>
            <a:ahLst/>
            <a:cxnLst/>
            <a:rect l="l" t="t" r="r" b="b"/>
            <a:pathLst>
              <a:path w="86359" h="106045">
                <a:moveTo>
                  <a:pt x="86182" y="0"/>
                </a:moveTo>
                <a:lnTo>
                  <a:pt x="0" y="0"/>
                </a:lnTo>
                <a:lnTo>
                  <a:pt x="106" y="75945"/>
                </a:lnTo>
                <a:lnTo>
                  <a:pt x="2705" y="82689"/>
                </a:lnTo>
                <a:lnTo>
                  <a:pt x="5384" y="86639"/>
                </a:lnTo>
                <a:lnTo>
                  <a:pt x="14058" y="90855"/>
                </a:lnTo>
                <a:lnTo>
                  <a:pt x="43091" y="105689"/>
                </a:lnTo>
                <a:lnTo>
                  <a:pt x="57044" y="98539"/>
                </a:lnTo>
                <a:lnTo>
                  <a:pt x="43091" y="98539"/>
                </a:lnTo>
                <a:lnTo>
                  <a:pt x="19764" y="86639"/>
                </a:lnTo>
                <a:lnTo>
                  <a:pt x="9855" y="81699"/>
                </a:lnTo>
                <a:lnTo>
                  <a:pt x="8267" y="79324"/>
                </a:lnTo>
                <a:lnTo>
                  <a:pt x="6438" y="74726"/>
                </a:lnTo>
                <a:lnTo>
                  <a:pt x="6362" y="20332"/>
                </a:lnTo>
                <a:lnTo>
                  <a:pt x="86182" y="20332"/>
                </a:lnTo>
                <a:lnTo>
                  <a:pt x="86182" y="0"/>
                </a:lnTo>
                <a:close/>
              </a:path>
              <a:path w="86359" h="106045">
                <a:moveTo>
                  <a:pt x="86182" y="20332"/>
                </a:moveTo>
                <a:lnTo>
                  <a:pt x="79819" y="20332"/>
                </a:lnTo>
                <a:lnTo>
                  <a:pt x="79743" y="74726"/>
                </a:lnTo>
                <a:lnTo>
                  <a:pt x="77914" y="79324"/>
                </a:lnTo>
                <a:lnTo>
                  <a:pt x="76326" y="81699"/>
                </a:lnTo>
                <a:lnTo>
                  <a:pt x="66379" y="86655"/>
                </a:lnTo>
                <a:lnTo>
                  <a:pt x="43091" y="98539"/>
                </a:lnTo>
                <a:lnTo>
                  <a:pt x="57044" y="98539"/>
                </a:lnTo>
                <a:lnTo>
                  <a:pt x="72135" y="90855"/>
                </a:lnTo>
                <a:lnTo>
                  <a:pt x="80784" y="86639"/>
                </a:lnTo>
                <a:lnTo>
                  <a:pt x="83477" y="82689"/>
                </a:lnTo>
                <a:lnTo>
                  <a:pt x="86093" y="75945"/>
                </a:lnTo>
                <a:lnTo>
                  <a:pt x="86182" y="20332"/>
                </a:lnTo>
                <a:close/>
              </a:path>
            </a:pathLst>
          </a:custGeom>
          <a:solidFill>
            <a:srgbClr val="B1B3B6"/>
          </a:solidFill>
        </p:spPr>
        <p:txBody>
          <a:bodyPr wrap="square" lIns="0" tIns="0" rIns="0" bIns="0" rtlCol="0"/>
          <a:lstStyle/>
          <a:p>
            <a:endParaRPr/>
          </a:p>
        </p:txBody>
      </p:sp>
      <p:sp>
        <p:nvSpPr>
          <p:cNvPr id="56" name="object 56"/>
          <p:cNvSpPr/>
          <p:nvPr/>
        </p:nvSpPr>
        <p:spPr>
          <a:xfrm>
            <a:off x="8733446" y="6085420"/>
            <a:ext cx="73660" cy="0"/>
          </a:xfrm>
          <a:custGeom>
            <a:avLst/>
            <a:gdLst/>
            <a:ahLst/>
            <a:cxnLst/>
            <a:rect l="l" t="t" r="r" b="b"/>
            <a:pathLst>
              <a:path w="73659">
                <a:moveTo>
                  <a:pt x="0" y="0"/>
                </a:moveTo>
                <a:lnTo>
                  <a:pt x="73609" y="0"/>
                </a:lnTo>
              </a:path>
            </a:pathLst>
          </a:custGeom>
          <a:ln w="8839">
            <a:solidFill>
              <a:srgbClr val="231F20"/>
            </a:solidFill>
          </a:ln>
        </p:spPr>
        <p:txBody>
          <a:bodyPr wrap="square" lIns="0" tIns="0" rIns="0" bIns="0" rtlCol="0"/>
          <a:lstStyle/>
          <a:p>
            <a:endParaRPr/>
          </a:p>
        </p:txBody>
      </p:sp>
      <p:sp>
        <p:nvSpPr>
          <p:cNvPr id="57" name="object 57"/>
          <p:cNvSpPr/>
          <p:nvPr/>
        </p:nvSpPr>
        <p:spPr>
          <a:xfrm>
            <a:off x="8652081" y="6279305"/>
            <a:ext cx="52705" cy="47625"/>
          </a:xfrm>
          <a:custGeom>
            <a:avLst/>
            <a:gdLst/>
            <a:ahLst/>
            <a:cxnLst/>
            <a:rect l="l" t="t" r="r" b="b"/>
            <a:pathLst>
              <a:path w="52704" h="47625">
                <a:moveTo>
                  <a:pt x="39484" y="0"/>
                </a:moveTo>
                <a:lnTo>
                  <a:pt x="20916" y="0"/>
                </a:lnTo>
                <a:lnTo>
                  <a:pt x="13474" y="3238"/>
                </a:lnTo>
                <a:lnTo>
                  <a:pt x="3174" y="10998"/>
                </a:lnTo>
                <a:lnTo>
                  <a:pt x="0" y="16916"/>
                </a:lnTo>
                <a:lnTo>
                  <a:pt x="253" y="29629"/>
                </a:lnTo>
                <a:lnTo>
                  <a:pt x="3428" y="35928"/>
                </a:lnTo>
                <a:lnTo>
                  <a:pt x="8524" y="39928"/>
                </a:lnTo>
                <a:lnTo>
                  <a:pt x="14554" y="44754"/>
                </a:lnTo>
                <a:lnTo>
                  <a:pt x="22377" y="47624"/>
                </a:lnTo>
                <a:lnTo>
                  <a:pt x="40373" y="47624"/>
                </a:lnTo>
                <a:lnTo>
                  <a:pt x="46469" y="45910"/>
                </a:lnTo>
                <a:lnTo>
                  <a:pt x="52283" y="42405"/>
                </a:lnTo>
                <a:lnTo>
                  <a:pt x="24155" y="42405"/>
                </a:lnTo>
                <a:lnTo>
                  <a:pt x="17932" y="40055"/>
                </a:lnTo>
                <a:lnTo>
                  <a:pt x="10426" y="31915"/>
                </a:lnTo>
                <a:lnTo>
                  <a:pt x="8762" y="28168"/>
                </a:lnTo>
                <a:lnTo>
                  <a:pt x="8762" y="18440"/>
                </a:lnTo>
                <a:lnTo>
                  <a:pt x="10934" y="14300"/>
                </a:lnTo>
                <a:lnTo>
                  <a:pt x="19265" y="6616"/>
                </a:lnTo>
                <a:lnTo>
                  <a:pt x="25107" y="5016"/>
                </a:lnTo>
                <a:lnTo>
                  <a:pt x="52704" y="5016"/>
                </a:lnTo>
                <a:lnTo>
                  <a:pt x="52704" y="4330"/>
                </a:lnTo>
                <a:lnTo>
                  <a:pt x="47688" y="1650"/>
                </a:lnTo>
                <a:lnTo>
                  <a:pt x="39484" y="0"/>
                </a:lnTo>
                <a:close/>
              </a:path>
              <a:path w="52704" h="47625">
                <a:moveTo>
                  <a:pt x="52704" y="23202"/>
                </a:moveTo>
                <a:lnTo>
                  <a:pt x="42595" y="23202"/>
                </a:lnTo>
                <a:lnTo>
                  <a:pt x="43294" y="24091"/>
                </a:lnTo>
                <a:lnTo>
                  <a:pt x="44246" y="25692"/>
                </a:lnTo>
                <a:lnTo>
                  <a:pt x="44246" y="39928"/>
                </a:lnTo>
                <a:lnTo>
                  <a:pt x="40817" y="41833"/>
                </a:lnTo>
                <a:lnTo>
                  <a:pt x="36944" y="42405"/>
                </a:lnTo>
                <a:lnTo>
                  <a:pt x="52283" y="42405"/>
                </a:lnTo>
                <a:lnTo>
                  <a:pt x="52704" y="42151"/>
                </a:lnTo>
                <a:lnTo>
                  <a:pt x="52704" y="23202"/>
                </a:lnTo>
                <a:close/>
              </a:path>
              <a:path w="52704" h="47625">
                <a:moveTo>
                  <a:pt x="52704" y="5016"/>
                </a:moveTo>
                <a:lnTo>
                  <a:pt x="38849" y="5016"/>
                </a:lnTo>
                <a:lnTo>
                  <a:pt x="45326" y="6616"/>
                </a:lnTo>
                <a:lnTo>
                  <a:pt x="49847" y="9537"/>
                </a:lnTo>
                <a:lnTo>
                  <a:pt x="52704" y="11506"/>
                </a:lnTo>
                <a:lnTo>
                  <a:pt x="52704" y="5016"/>
                </a:lnTo>
                <a:close/>
              </a:path>
            </a:pathLst>
          </a:custGeom>
          <a:solidFill>
            <a:srgbClr val="231F20"/>
          </a:solidFill>
        </p:spPr>
        <p:txBody>
          <a:bodyPr wrap="square" lIns="0" tIns="0" rIns="0" bIns="0" rtlCol="0"/>
          <a:lstStyle/>
          <a:p>
            <a:endParaRPr/>
          </a:p>
        </p:txBody>
      </p:sp>
      <p:sp>
        <p:nvSpPr>
          <p:cNvPr id="58" name="object 58"/>
          <p:cNvSpPr/>
          <p:nvPr/>
        </p:nvSpPr>
        <p:spPr>
          <a:xfrm>
            <a:off x="8720626" y="6279181"/>
            <a:ext cx="59055" cy="48260"/>
          </a:xfrm>
          <a:custGeom>
            <a:avLst/>
            <a:gdLst/>
            <a:ahLst/>
            <a:cxnLst/>
            <a:rect l="l" t="t" r="r" b="b"/>
            <a:pathLst>
              <a:path w="59054" h="48260">
                <a:moveTo>
                  <a:pt x="39103" y="0"/>
                </a:moveTo>
                <a:lnTo>
                  <a:pt x="19519" y="0"/>
                </a:lnTo>
                <a:lnTo>
                  <a:pt x="11125" y="2857"/>
                </a:lnTo>
                <a:lnTo>
                  <a:pt x="5719" y="8521"/>
                </a:lnTo>
                <a:lnTo>
                  <a:pt x="2222" y="12268"/>
                </a:lnTo>
                <a:lnTo>
                  <a:pt x="0" y="17221"/>
                </a:lnTo>
                <a:lnTo>
                  <a:pt x="27" y="30518"/>
                </a:lnTo>
                <a:lnTo>
                  <a:pt x="2222" y="35598"/>
                </a:lnTo>
                <a:lnTo>
                  <a:pt x="11125" y="45008"/>
                </a:lnTo>
                <a:lnTo>
                  <a:pt x="19519" y="47879"/>
                </a:lnTo>
                <a:lnTo>
                  <a:pt x="39103" y="47879"/>
                </a:lnTo>
                <a:lnTo>
                  <a:pt x="47434" y="44945"/>
                </a:lnTo>
                <a:lnTo>
                  <a:pt x="49313" y="42976"/>
                </a:lnTo>
                <a:lnTo>
                  <a:pt x="23710" y="42976"/>
                </a:lnTo>
                <a:lnTo>
                  <a:pt x="19265" y="41706"/>
                </a:lnTo>
                <a:lnTo>
                  <a:pt x="15887" y="39293"/>
                </a:lnTo>
                <a:lnTo>
                  <a:pt x="10807" y="35725"/>
                </a:lnTo>
                <a:lnTo>
                  <a:pt x="8635" y="30518"/>
                </a:lnTo>
                <a:lnTo>
                  <a:pt x="8635" y="17221"/>
                </a:lnTo>
                <a:lnTo>
                  <a:pt x="10807" y="12141"/>
                </a:lnTo>
                <a:lnTo>
                  <a:pt x="15978" y="8458"/>
                </a:lnTo>
                <a:lnTo>
                  <a:pt x="19265" y="6159"/>
                </a:lnTo>
                <a:lnTo>
                  <a:pt x="23710" y="4889"/>
                </a:lnTo>
                <a:lnTo>
                  <a:pt x="49410" y="4889"/>
                </a:lnTo>
                <a:lnTo>
                  <a:pt x="47497" y="2857"/>
                </a:lnTo>
                <a:lnTo>
                  <a:pt x="39103" y="0"/>
                </a:lnTo>
                <a:close/>
              </a:path>
              <a:path w="59054" h="48260">
                <a:moveTo>
                  <a:pt x="49410" y="4889"/>
                </a:moveTo>
                <a:lnTo>
                  <a:pt x="34772" y="4889"/>
                </a:lnTo>
                <a:lnTo>
                  <a:pt x="39357" y="6159"/>
                </a:lnTo>
                <a:lnTo>
                  <a:pt x="42722" y="8521"/>
                </a:lnTo>
                <a:lnTo>
                  <a:pt x="47815" y="12141"/>
                </a:lnTo>
                <a:lnTo>
                  <a:pt x="49910" y="17221"/>
                </a:lnTo>
                <a:lnTo>
                  <a:pt x="49910" y="30518"/>
                </a:lnTo>
                <a:lnTo>
                  <a:pt x="47815" y="35725"/>
                </a:lnTo>
                <a:lnTo>
                  <a:pt x="42634" y="39357"/>
                </a:lnTo>
                <a:lnTo>
                  <a:pt x="39357" y="41706"/>
                </a:lnTo>
                <a:lnTo>
                  <a:pt x="34772" y="42976"/>
                </a:lnTo>
                <a:lnTo>
                  <a:pt x="49313" y="42976"/>
                </a:lnTo>
                <a:lnTo>
                  <a:pt x="52827" y="39293"/>
                </a:lnTo>
                <a:lnTo>
                  <a:pt x="56324" y="35534"/>
                </a:lnTo>
                <a:lnTo>
                  <a:pt x="58594" y="30518"/>
                </a:lnTo>
                <a:lnTo>
                  <a:pt x="58623" y="17221"/>
                </a:lnTo>
                <a:lnTo>
                  <a:pt x="56387" y="12268"/>
                </a:lnTo>
                <a:lnTo>
                  <a:pt x="49410" y="4889"/>
                </a:lnTo>
                <a:close/>
              </a:path>
            </a:pathLst>
          </a:custGeom>
          <a:solidFill>
            <a:srgbClr val="231F20"/>
          </a:solidFill>
        </p:spPr>
        <p:txBody>
          <a:bodyPr wrap="square" lIns="0" tIns="0" rIns="0" bIns="0" rtlCol="0"/>
          <a:lstStyle/>
          <a:p>
            <a:endParaRPr/>
          </a:p>
        </p:txBody>
      </p:sp>
      <p:sp>
        <p:nvSpPr>
          <p:cNvPr id="59" name="object 59"/>
          <p:cNvSpPr/>
          <p:nvPr/>
        </p:nvSpPr>
        <p:spPr>
          <a:xfrm>
            <a:off x="8795038" y="6279873"/>
            <a:ext cx="38735" cy="46990"/>
          </a:xfrm>
          <a:custGeom>
            <a:avLst/>
            <a:gdLst/>
            <a:ahLst/>
            <a:cxnLst/>
            <a:rect l="l" t="t" r="r" b="b"/>
            <a:pathLst>
              <a:path w="38734" h="46989">
                <a:moveTo>
                  <a:pt x="11569" y="0"/>
                </a:moveTo>
                <a:lnTo>
                  <a:pt x="0" y="0"/>
                </a:lnTo>
                <a:lnTo>
                  <a:pt x="825" y="1651"/>
                </a:lnTo>
                <a:lnTo>
                  <a:pt x="1587" y="3251"/>
                </a:lnTo>
                <a:lnTo>
                  <a:pt x="1587" y="43180"/>
                </a:lnTo>
                <a:lnTo>
                  <a:pt x="825" y="44767"/>
                </a:lnTo>
                <a:lnTo>
                  <a:pt x="0" y="46418"/>
                </a:lnTo>
                <a:lnTo>
                  <a:pt x="37007" y="46418"/>
                </a:lnTo>
                <a:lnTo>
                  <a:pt x="37995" y="41719"/>
                </a:lnTo>
                <a:lnTo>
                  <a:pt x="35229" y="41719"/>
                </a:lnTo>
                <a:lnTo>
                  <a:pt x="26200" y="41389"/>
                </a:lnTo>
                <a:lnTo>
                  <a:pt x="9982" y="3251"/>
                </a:lnTo>
                <a:lnTo>
                  <a:pt x="10744" y="1651"/>
                </a:lnTo>
                <a:lnTo>
                  <a:pt x="11569" y="0"/>
                </a:lnTo>
                <a:close/>
              </a:path>
              <a:path w="38734" h="46989">
                <a:moveTo>
                  <a:pt x="38531" y="39166"/>
                </a:moveTo>
                <a:lnTo>
                  <a:pt x="35229" y="41719"/>
                </a:lnTo>
                <a:lnTo>
                  <a:pt x="37995" y="41719"/>
                </a:lnTo>
                <a:lnTo>
                  <a:pt x="38531" y="39166"/>
                </a:lnTo>
                <a:close/>
              </a:path>
            </a:pathLst>
          </a:custGeom>
          <a:solidFill>
            <a:srgbClr val="231F20"/>
          </a:solidFill>
        </p:spPr>
        <p:txBody>
          <a:bodyPr wrap="square" lIns="0" tIns="0" rIns="0" bIns="0" rtlCol="0"/>
          <a:lstStyle/>
          <a:p>
            <a:endParaRPr/>
          </a:p>
        </p:txBody>
      </p:sp>
      <p:sp>
        <p:nvSpPr>
          <p:cNvPr id="60" name="object 60"/>
          <p:cNvSpPr/>
          <p:nvPr/>
        </p:nvSpPr>
        <p:spPr>
          <a:xfrm>
            <a:off x="8846441" y="6279875"/>
            <a:ext cx="41910" cy="46990"/>
          </a:xfrm>
          <a:custGeom>
            <a:avLst/>
            <a:gdLst/>
            <a:ahLst/>
            <a:cxnLst/>
            <a:rect l="l" t="t" r="r" b="b"/>
            <a:pathLst>
              <a:path w="41909" h="46989">
                <a:moveTo>
                  <a:pt x="41706" y="0"/>
                </a:moveTo>
                <a:lnTo>
                  <a:pt x="0" y="0"/>
                </a:lnTo>
                <a:lnTo>
                  <a:pt x="825" y="1650"/>
                </a:lnTo>
                <a:lnTo>
                  <a:pt x="1587" y="3238"/>
                </a:lnTo>
                <a:lnTo>
                  <a:pt x="1587" y="43167"/>
                </a:lnTo>
                <a:lnTo>
                  <a:pt x="825" y="44767"/>
                </a:lnTo>
                <a:lnTo>
                  <a:pt x="0" y="46418"/>
                </a:lnTo>
                <a:lnTo>
                  <a:pt x="11506" y="46418"/>
                </a:lnTo>
                <a:lnTo>
                  <a:pt x="10553" y="44576"/>
                </a:lnTo>
                <a:lnTo>
                  <a:pt x="9982" y="43167"/>
                </a:lnTo>
                <a:lnTo>
                  <a:pt x="9982" y="23837"/>
                </a:lnTo>
                <a:lnTo>
                  <a:pt x="35661" y="23825"/>
                </a:lnTo>
                <a:lnTo>
                  <a:pt x="35661" y="18906"/>
                </a:lnTo>
                <a:lnTo>
                  <a:pt x="16464" y="18906"/>
                </a:lnTo>
                <a:lnTo>
                  <a:pt x="9982" y="18821"/>
                </a:lnTo>
                <a:lnTo>
                  <a:pt x="9982" y="5029"/>
                </a:lnTo>
                <a:lnTo>
                  <a:pt x="13798" y="4976"/>
                </a:lnTo>
                <a:lnTo>
                  <a:pt x="41706" y="4952"/>
                </a:lnTo>
                <a:lnTo>
                  <a:pt x="41706" y="0"/>
                </a:lnTo>
                <a:close/>
              </a:path>
              <a:path w="41909" h="46989">
                <a:moveTo>
                  <a:pt x="35661" y="23825"/>
                </a:moveTo>
                <a:lnTo>
                  <a:pt x="15789" y="23825"/>
                </a:lnTo>
                <a:lnTo>
                  <a:pt x="23702" y="23972"/>
                </a:lnTo>
                <a:lnTo>
                  <a:pt x="31175" y="24418"/>
                </a:lnTo>
                <a:lnTo>
                  <a:pt x="35661" y="25298"/>
                </a:lnTo>
                <a:lnTo>
                  <a:pt x="35661" y="23825"/>
                </a:lnTo>
                <a:close/>
              </a:path>
              <a:path w="41909" h="46989">
                <a:moveTo>
                  <a:pt x="35661" y="17424"/>
                </a:moveTo>
                <a:lnTo>
                  <a:pt x="31686" y="18410"/>
                </a:lnTo>
                <a:lnTo>
                  <a:pt x="24493" y="18837"/>
                </a:lnTo>
                <a:lnTo>
                  <a:pt x="16464" y="18906"/>
                </a:lnTo>
                <a:lnTo>
                  <a:pt x="35661" y="18906"/>
                </a:lnTo>
                <a:lnTo>
                  <a:pt x="35661" y="17424"/>
                </a:lnTo>
                <a:close/>
              </a:path>
              <a:path w="41909" h="46989">
                <a:moveTo>
                  <a:pt x="41706" y="4952"/>
                </a:moveTo>
                <a:lnTo>
                  <a:pt x="22585" y="4952"/>
                </a:lnTo>
                <a:lnTo>
                  <a:pt x="32351" y="5157"/>
                </a:lnTo>
                <a:lnTo>
                  <a:pt x="39103" y="5791"/>
                </a:lnTo>
                <a:lnTo>
                  <a:pt x="40627" y="6172"/>
                </a:lnTo>
                <a:lnTo>
                  <a:pt x="41706" y="6870"/>
                </a:lnTo>
                <a:lnTo>
                  <a:pt x="41706" y="4952"/>
                </a:lnTo>
                <a:close/>
              </a:path>
            </a:pathLst>
          </a:custGeom>
          <a:solidFill>
            <a:srgbClr val="231F20"/>
          </a:solidFill>
        </p:spPr>
        <p:txBody>
          <a:bodyPr wrap="square" lIns="0" tIns="0" rIns="0" bIns="0" rtlCol="0"/>
          <a:lstStyle/>
          <a:p>
            <a:endParaRPr/>
          </a:p>
        </p:txBody>
      </p:sp>
      <p:sp>
        <p:nvSpPr>
          <p:cNvPr id="61" name="object 61"/>
          <p:cNvSpPr/>
          <p:nvPr/>
        </p:nvSpPr>
        <p:spPr>
          <a:xfrm>
            <a:off x="8569369" y="6208715"/>
            <a:ext cx="401955" cy="48260"/>
          </a:xfrm>
          <a:custGeom>
            <a:avLst/>
            <a:gdLst/>
            <a:ahLst/>
            <a:cxnLst/>
            <a:rect l="l" t="t" r="r" b="b"/>
            <a:pathLst>
              <a:path w="401954" h="48260">
                <a:moveTo>
                  <a:pt x="202615" y="622"/>
                </a:moveTo>
                <a:lnTo>
                  <a:pt x="177545" y="622"/>
                </a:lnTo>
                <a:lnTo>
                  <a:pt x="178511" y="2286"/>
                </a:lnTo>
                <a:lnTo>
                  <a:pt x="179031" y="3924"/>
                </a:lnTo>
                <a:lnTo>
                  <a:pt x="179006" y="44056"/>
                </a:lnTo>
                <a:lnTo>
                  <a:pt x="177406" y="47332"/>
                </a:lnTo>
                <a:lnTo>
                  <a:pt x="202615" y="47332"/>
                </a:lnTo>
                <a:lnTo>
                  <a:pt x="213055" y="45884"/>
                </a:lnTo>
                <a:lnTo>
                  <a:pt x="220758" y="42037"/>
                </a:lnTo>
                <a:lnTo>
                  <a:pt x="187972" y="42037"/>
                </a:lnTo>
                <a:lnTo>
                  <a:pt x="187972" y="5664"/>
                </a:lnTo>
                <a:lnTo>
                  <a:pt x="221834" y="5664"/>
                </a:lnTo>
                <a:lnTo>
                  <a:pt x="220984" y="4776"/>
                </a:lnTo>
                <a:lnTo>
                  <a:pt x="212059" y="1466"/>
                </a:lnTo>
                <a:lnTo>
                  <a:pt x="202615" y="622"/>
                </a:lnTo>
                <a:close/>
              </a:path>
              <a:path w="401954" h="48260">
                <a:moveTo>
                  <a:pt x="221834" y="5664"/>
                </a:moveTo>
                <a:lnTo>
                  <a:pt x="202476" y="5664"/>
                </a:lnTo>
                <a:lnTo>
                  <a:pt x="210923" y="6827"/>
                </a:lnTo>
                <a:lnTo>
                  <a:pt x="216790" y="10258"/>
                </a:lnTo>
                <a:lnTo>
                  <a:pt x="220212" y="15865"/>
                </a:lnTo>
                <a:lnTo>
                  <a:pt x="221322" y="23558"/>
                </a:lnTo>
                <a:lnTo>
                  <a:pt x="220254" y="30919"/>
                </a:lnTo>
                <a:lnTo>
                  <a:pt x="216909" y="36774"/>
                </a:lnTo>
                <a:lnTo>
                  <a:pt x="211078" y="40640"/>
                </a:lnTo>
                <a:lnTo>
                  <a:pt x="202552" y="42037"/>
                </a:lnTo>
                <a:lnTo>
                  <a:pt x="220758" y="42037"/>
                </a:lnTo>
                <a:lnTo>
                  <a:pt x="221870" y="41481"/>
                </a:lnTo>
                <a:lnTo>
                  <a:pt x="227963" y="34034"/>
                </a:lnTo>
                <a:lnTo>
                  <a:pt x="230238" y="23456"/>
                </a:lnTo>
                <a:lnTo>
                  <a:pt x="227631" y="11718"/>
                </a:lnTo>
                <a:lnTo>
                  <a:pt x="221834" y="5664"/>
                </a:lnTo>
                <a:close/>
              </a:path>
              <a:path w="401954" h="48260">
                <a:moveTo>
                  <a:pt x="300889" y="8763"/>
                </a:moveTo>
                <a:lnTo>
                  <a:pt x="289432" y="8763"/>
                </a:lnTo>
                <a:lnTo>
                  <a:pt x="321602" y="47409"/>
                </a:lnTo>
                <a:lnTo>
                  <a:pt x="329476" y="47409"/>
                </a:lnTo>
                <a:lnTo>
                  <a:pt x="329476" y="36563"/>
                </a:lnTo>
                <a:lnTo>
                  <a:pt x="324294" y="36563"/>
                </a:lnTo>
                <a:lnTo>
                  <a:pt x="300889" y="8763"/>
                </a:lnTo>
                <a:close/>
              </a:path>
              <a:path w="401954" h="48260">
                <a:moveTo>
                  <a:pt x="282778" y="482"/>
                </a:moveTo>
                <a:lnTo>
                  <a:pt x="283625" y="2197"/>
                </a:lnTo>
                <a:lnTo>
                  <a:pt x="284314" y="3784"/>
                </a:lnTo>
                <a:lnTo>
                  <a:pt x="284297" y="43980"/>
                </a:lnTo>
                <a:lnTo>
                  <a:pt x="283844" y="45605"/>
                </a:lnTo>
                <a:lnTo>
                  <a:pt x="282943" y="47269"/>
                </a:lnTo>
                <a:lnTo>
                  <a:pt x="290956" y="47269"/>
                </a:lnTo>
                <a:lnTo>
                  <a:pt x="289432" y="43980"/>
                </a:lnTo>
                <a:lnTo>
                  <a:pt x="289432" y="8763"/>
                </a:lnTo>
                <a:lnTo>
                  <a:pt x="300889" y="8763"/>
                </a:lnTo>
                <a:lnTo>
                  <a:pt x="293928" y="495"/>
                </a:lnTo>
                <a:lnTo>
                  <a:pt x="282778" y="482"/>
                </a:lnTo>
                <a:close/>
              </a:path>
              <a:path w="401954" h="48260">
                <a:moveTo>
                  <a:pt x="330911" y="533"/>
                </a:moveTo>
                <a:lnTo>
                  <a:pt x="322846" y="533"/>
                </a:lnTo>
                <a:lnTo>
                  <a:pt x="323595" y="2197"/>
                </a:lnTo>
                <a:lnTo>
                  <a:pt x="324278" y="3784"/>
                </a:lnTo>
                <a:lnTo>
                  <a:pt x="324294" y="36563"/>
                </a:lnTo>
                <a:lnTo>
                  <a:pt x="329476" y="36563"/>
                </a:lnTo>
                <a:lnTo>
                  <a:pt x="329508" y="3784"/>
                </a:lnTo>
                <a:lnTo>
                  <a:pt x="330037" y="2146"/>
                </a:lnTo>
                <a:lnTo>
                  <a:pt x="330911" y="533"/>
                </a:lnTo>
                <a:close/>
              </a:path>
              <a:path w="401954" h="48260">
                <a:moveTo>
                  <a:pt x="11683" y="482"/>
                </a:moveTo>
                <a:lnTo>
                  <a:pt x="152" y="482"/>
                </a:lnTo>
                <a:lnTo>
                  <a:pt x="1108" y="2146"/>
                </a:lnTo>
                <a:lnTo>
                  <a:pt x="1602" y="3759"/>
                </a:lnTo>
                <a:lnTo>
                  <a:pt x="1612" y="43954"/>
                </a:lnTo>
                <a:lnTo>
                  <a:pt x="0" y="47231"/>
                </a:lnTo>
                <a:lnTo>
                  <a:pt x="37147" y="47231"/>
                </a:lnTo>
                <a:lnTo>
                  <a:pt x="38145" y="42481"/>
                </a:lnTo>
                <a:lnTo>
                  <a:pt x="35344" y="42481"/>
                </a:lnTo>
                <a:lnTo>
                  <a:pt x="26263" y="42189"/>
                </a:lnTo>
                <a:lnTo>
                  <a:pt x="9931" y="42011"/>
                </a:lnTo>
                <a:lnTo>
                  <a:pt x="10045" y="3759"/>
                </a:lnTo>
                <a:lnTo>
                  <a:pt x="10801" y="2133"/>
                </a:lnTo>
                <a:lnTo>
                  <a:pt x="11683" y="482"/>
                </a:lnTo>
                <a:close/>
              </a:path>
              <a:path w="401954" h="48260">
                <a:moveTo>
                  <a:pt x="38671" y="39979"/>
                </a:moveTo>
                <a:lnTo>
                  <a:pt x="35344" y="42481"/>
                </a:lnTo>
                <a:lnTo>
                  <a:pt x="38145" y="42481"/>
                </a:lnTo>
                <a:lnTo>
                  <a:pt x="38671" y="39979"/>
                </a:lnTo>
                <a:close/>
              </a:path>
              <a:path w="401954" h="48260">
                <a:moveTo>
                  <a:pt x="260603" y="584"/>
                </a:moveTo>
                <a:lnTo>
                  <a:pt x="249072" y="584"/>
                </a:lnTo>
                <a:lnTo>
                  <a:pt x="250028" y="2247"/>
                </a:lnTo>
                <a:lnTo>
                  <a:pt x="250526" y="3860"/>
                </a:lnTo>
                <a:lnTo>
                  <a:pt x="250532" y="44069"/>
                </a:lnTo>
                <a:lnTo>
                  <a:pt x="248919" y="47332"/>
                </a:lnTo>
                <a:lnTo>
                  <a:pt x="260438" y="47332"/>
                </a:lnTo>
                <a:lnTo>
                  <a:pt x="259473" y="45681"/>
                </a:lnTo>
                <a:lnTo>
                  <a:pt x="258972" y="44069"/>
                </a:lnTo>
                <a:lnTo>
                  <a:pt x="258965" y="3860"/>
                </a:lnTo>
                <a:lnTo>
                  <a:pt x="259721" y="2235"/>
                </a:lnTo>
                <a:lnTo>
                  <a:pt x="260603" y="584"/>
                </a:lnTo>
                <a:close/>
              </a:path>
              <a:path w="401954" h="48260">
                <a:moveTo>
                  <a:pt x="51498" y="533"/>
                </a:moveTo>
                <a:lnTo>
                  <a:pt x="52463" y="2184"/>
                </a:lnTo>
                <a:lnTo>
                  <a:pt x="52984" y="3886"/>
                </a:lnTo>
                <a:lnTo>
                  <a:pt x="52971" y="44005"/>
                </a:lnTo>
                <a:lnTo>
                  <a:pt x="52336" y="45478"/>
                </a:lnTo>
                <a:lnTo>
                  <a:pt x="51447" y="47294"/>
                </a:lnTo>
                <a:lnTo>
                  <a:pt x="94106" y="47269"/>
                </a:lnTo>
                <a:lnTo>
                  <a:pt x="95115" y="42354"/>
                </a:lnTo>
                <a:lnTo>
                  <a:pt x="92316" y="42354"/>
                </a:lnTo>
                <a:lnTo>
                  <a:pt x="83223" y="42037"/>
                </a:lnTo>
                <a:lnTo>
                  <a:pt x="61798" y="41871"/>
                </a:lnTo>
                <a:lnTo>
                  <a:pt x="61442" y="41770"/>
                </a:lnTo>
                <a:lnTo>
                  <a:pt x="61417" y="24587"/>
                </a:lnTo>
                <a:lnTo>
                  <a:pt x="87261" y="24568"/>
                </a:lnTo>
                <a:lnTo>
                  <a:pt x="87261" y="19602"/>
                </a:lnTo>
                <a:lnTo>
                  <a:pt x="67948" y="19602"/>
                </a:lnTo>
                <a:lnTo>
                  <a:pt x="61417" y="19532"/>
                </a:lnTo>
                <a:lnTo>
                  <a:pt x="61417" y="5638"/>
                </a:lnTo>
                <a:lnTo>
                  <a:pt x="75427" y="5364"/>
                </a:lnTo>
                <a:lnTo>
                  <a:pt x="93398" y="5351"/>
                </a:lnTo>
                <a:lnTo>
                  <a:pt x="93433" y="546"/>
                </a:lnTo>
                <a:lnTo>
                  <a:pt x="51498" y="533"/>
                </a:lnTo>
                <a:close/>
              </a:path>
              <a:path w="401954" h="48260">
                <a:moveTo>
                  <a:pt x="95630" y="39839"/>
                </a:moveTo>
                <a:lnTo>
                  <a:pt x="92316" y="42354"/>
                </a:lnTo>
                <a:lnTo>
                  <a:pt x="95115" y="42354"/>
                </a:lnTo>
                <a:lnTo>
                  <a:pt x="95630" y="39839"/>
                </a:lnTo>
                <a:close/>
              </a:path>
              <a:path w="401954" h="48260">
                <a:moveTo>
                  <a:pt x="87261" y="24568"/>
                </a:moveTo>
                <a:lnTo>
                  <a:pt x="67278" y="24568"/>
                </a:lnTo>
                <a:lnTo>
                  <a:pt x="75249" y="24707"/>
                </a:lnTo>
                <a:lnTo>
                  <a:pt x="82764" y="25151"/>
                </a:lnTo>
                <a:lnTo>
                  <a:pt x="87261" y="26047"/>
                </a:lnTo>
                <a:lnTo>
                  <a:pt x="87261" y="24568"/>
                </a:lnTo>
                <a:close/>
              </a:path>
              <a:path w="401954" h="48260">
                <a:moveTo>
                  <a:pt x="87261" y="18084"/>
                </a:moveTo>
                <a:lnTo>
                  <a:pt x="83259" y="19086"/>
                </a:lnTo>
                <a:lnTo>
                  <a:pt x="76025" y="19523"/>
                </a:lnTo>
                <a:lnTo>
                  <a:pt x="67948" y="19602"/>
                </a:lnTo>
                <a:lnTo>
                  <a:pt x="87261" y="19602"/>
                </a:lnTo>
                <a:lnTo>
                  <a:pt x="87261" y="18084"/>
                </a:lnTo>
                <a:close/>
              </a:path>
              <a:path w="401954" h="48260">
                <a:moveTo>
                  <a:pt x="93398" y="5351"/>
                </a:moveTo>
                <a:lnTo>
                  <a:pt x="83154" y="5351"/>
                </a:lnTo>
                <a:lnTo>
                  <a:pt x="87350" y="5669"/>
                </a:lnTo>
                <a:lnTo>
                  <a:pt x="90766" y="6388"/>
                </a:lnTo>
                <a:lnTo>
                  <a:pt x="92278" y="6743"/>
                </a:lnTo>
                <a:lnTo>
                  <a:pt x="93383" y="7493"/>
                </a:lnTo>
                <a:lnTo>
                  <a:pt x="93398" y="5351"/>
                </a:lnTo>
                <a:close/>
              </a:path>
              <a:path w="401954" h="48260">
                <a:moveTo>
                  <a:pt x="388302" y="0"/>
                </a:moveTo>
                <a:lnTo>
                  <a:pt x="369608" y="0"/>
                </a:lnTo>
                <a:lnTo>
                  <a:pt x="362191" y="3238"/>
                </a:lnTo>
                <a:lnTo>
                  <a:pt x="351815" y="11087"/>
                </a:lnTo>
                <a:lnTo>
                  <a:pt x="348614" y="17005"/>
                </a:lnTo>
                <a:lnTo>
                  <a:pt x="348856" y="29806"/>
                </a:lnTo>
                <a:lnTo>
                  <a:pt x="352107" y="36106"/>
                </a:lnTo>
                <a:lnTo>
                  <a:pt x="357400" y="40322"/>
                </a:lnTo>
                <a:lnTo>
                  <a:pt x="363296" y="44983"/>
                </a:lnTo>
                <a:lnTo>
                  <a:pt x="371119" y="47891"/>
                </a:lnTo>
                <a:lnTo>
                  <a:pt x="389229" y="47891"/>
                </a:lnTo>
                <a:lnTo>
                  <a:pt x="395350" y="46164"/>
                </a:lnTo>
                <a:lnTo>
                  <a:pt x="401113" y="42697"/>
                </a:lnTo>
                <a:lnTo>
                  <a:pt x="372884" y="42697"/>
                </a:lnTo>
                <a:lnTo>
                  <a:pt x="366661" y="40322"/>
                </a:lnTo>
                <a:lnTo>
                  <a:pt x="359067" y="32143"/>
                </a:lnTo>
                <a:lnTo>
                  <a:pt x="357441" y="28371"/>
                </a:lnTo>
                <a:lnTo>
                  <a:pt x="357441" y="18580"/>
                </a:lnTo>
                <a:lnTo>
                  <a:pt x="359600" y="14401"/>
                </a:lnTo>
                <a:lnTo>
                  <a:pt x="367995" y="6629"/>
                </a:lnTo>
                <a:lnTo>
                  <a:pt x="373849" y="5041"/>
                </a:lnTo>
                <a:lnTo>
                  <a:pt x="401624" y="5041"/>
                </a:lnTo>
                <a:lnTo>
                  <a:pt x="401624" y="4356"/>
                </a:lnTo>
                <a:lnTo>
                  <a:pt x="396595" y="1651"/>
                </a:lnTo>
                <a:lnTo>
                  <a:pt x="388302" y="0"/>
                </a:lnTo>
                <a:close/>
              </a:path>
              <a:path w="401954" h="48260">
                <a:moveTo>
                  <a:pt x="391452" y="23355"/>
                </a:moveTo>
                <a:lnTo>
                  <a:pt x="392188" y="24231"/>
                </a:lnTo>
                <a:lnTo>
                  <a:pt x="393090" y="25844"/>
                </a:lnTo>
                <a:lnTo>
                  <a:pt x="392976" y="40246"/>
                </a:lnTo>
                <a:lnTo>
                  <a:pt x="389559" y="42176"/>
                </a:lnTo>
                <a:lnTo>
                  <a:pt x="385775" y="42697"/>
                </a:lnTo>
                <a:lnTo>
                  <a:pt x="401113" y="42697"/>
                </a:lnTo>
                <a:lnTo>
                  <a:pt x="401599" y="42405"/>
                </a:lnTo>
                <a:lnTo>
                  <a:pt x="401599" y="23393"/>
                </a:lnTo>
                <a:lnTo>
                  <a:pt x="391452" y="23355"/>
                </a:lnTo>
                <a:close/>
              </a:path>
              <a:path w="401954" h="48260">
                <a:moveTo>
                  <a:pt x="401624" y="5041"/>
                </a:moveTo>
                <a:lnTo>
                  <a:pt x="387654" y="5041"/>
                </a:lnTo>
                <a:lnTo>
                  <a:pt x="394195" y="6680"/>
                </a:lnTo>
                <a:lnTo>
                  <a:pt x="399910" y="10337"/>
                </a:lnTo>
                <a:lnTo>
                  <a:pt x="400970" y="11087"/>
                </a:lnTo>
                <a:lnTo>
                  <a:pt x="401624" y="11607"/>
                </a:lnTo>
                <a:lnTo>
                  <a:pt x="401624" y="5041"/>
                </a:lnTo>
                <a:close/>
              </a:path>
              <a:path w="401954" h="48260">
                <a:moveTo>
                  <a:pt x="154785" y="34137"/>
                </a:moveTo>
                <a:lnTo>
                  <a:pt x="144487" y="34137"/>
                </a:lnTo>
                <a:lnTo>
                  <a:pt x="148729" y="41998"/>
                </a:lnTo>
                <a:lnTo>
                  <a:pt x="149821" y="44386"/>
                </a:lnTo>
                <a:lnTo>
                  <a:pt x="149771" y="46037"/>
                </a:lnTo>
                <a:lnTo>
                  <a:pt x="149021" y="47282"/>
                </a:lnTo>
                <a:lnTo>
                  <a:pt x="163448" y="47282"/>
                </a:lnTo>
                <a:lnTo>
                  <a:pt x="162081" y="46278"/>
                </a:lnTo>
                <a:lnTo>
                  <a:pt x="160743" y="44780"/>
                </a:lnTo>
                <a:lnTo>
                  <a:pt x="159321" y="42456"/>
                </a:lnTo>
                <a:lnTo>
                  <a:pt x="154785" y="34137"/>
                </a:lnTo>
                <a:close/>
              </a:path>
              <a:path w="401954" h="48260">
                <a:moveTo>
                  <a:pt x="130936" y="584"/>
                </a:moveTo>
                <a:lnTo>
                  <a:pt x="108178" y="43129"/>
                </a:lnTo>
                <a:lnTo>
                  <a:pt x="106235" y="46278"/>
                </a:lnTo>
                <a:lnTo>
                  <a:pt x="104800" y="47269"/>
                </a:lnTo>
                <a:lnTo>
                  <a:pt x="114731" y="47269"/>
                </a:lnTo>
                <a:lnTo>
                  <a:pt x="113995" y="46316"/>
                </a:lnTo>
                <a:lnTo>
                  <a:pt x="113942" y="46037"/>
                </a:lnTo>
                <a:lnTo>
                  <a:pt x="113826" y="44780"/>
                </a:lnTo>
                <a:lnTo>
                  <a:pt x="114680" y="43002"/>
                </a:lnTo>
                <a:lnTo>
                  <a:pt x="119202" y="34137"/>
                </a:lnTo>
                <a:lnTo>
                  <a:pt x="154785" y="34137"/>
                </a:lnTo>
                <a:lnTo>
                  <a:pt x="152216" y="29425"/>
                </a:lnTo>
                <a:lnTo>
                  <a:pt x="121653" y="29425"/>
                </a:lnTo>
                <a:lnTo>
                  <a:pt x="131940" y="9740"/>
                </a:lnTo>
                <a:lnTo>
                  <a:pt x="141484" y="9740"/>
                </a:lnTo>
                <a:lnTo>
                  <a:pt x="136512" y="622"/>
                </a:lnTo>
                <a:lnTo>
                  <a:pt x="130936" y="584"/>
                </a:lnTo>
                <a:close/>
              </a:path>
              <a:path w="401954" h="48260">
                <a:moveTo>
                  <a:pt x="141484" y="9740"/>
                </a:moveTo>
                <a:lnTo>
                  <a:pt x="131940" y="9740"/>
                </a:lnTo>
                <a:lnTo>
                  <a:pt x="141935" y="29425"/>
                </a:lnTo>
                <a:lnTo>
                  <a:pt x="152216" y="29425"/>
                </a:lnTo>
                <a:lnTo>
                  <a:pt x="141484" y="9740"/>
                </a:lnTo>
                <a:close/>
              </a:path>
            </a:pathLst>
          </a:custGeom>
          <a:solidFill>
            <a:srgbClr val="231F20"/>
          </a:solidFill>
        </p:spPr>
        <p:txBody>
          <a:bodyPr wrap="square" lIns="0" tIns="0" rIns="0" bIns="0" rtlCol="0"/>
          <a:lstStyle/>
          <a:p>
            <a:endParaRPr/>
          </a:p>
        </p:txBody>
      </p:sp>
      <p:sp>
        <p:nvSpPr>
          <p:cNvPr id="62" name="object 62"/>
          <p:cNvSpPr/>
          <p:nvPr/>
        </p:nvSpPr>
        <p:spPr>
          <a:xfrm>
            <a:off x="8029485" y="6075052"/>
            <a:ext cx="391934" cy="252001"/>
          </a:xfrm>
          <a:prstGeom prst="rect">
            <a:avLst/>
          </a:prstGeom>
          <a:blipFill>
            <a:blip r:embed="rId11"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63" name="object 63"/>
          <p:cNvSpPr/>
          <p:nvPr/>
        </p:nvSpPr>
        <p:spPr>
          <a:xfrm>
            <a:off x="9137694" y="6039054"/>
            <a:ext cx="345356" cy="323994"/>
          </a:xfrm>
          <a:prstGeom prst="rect">
            <a:avLst/>
          </a:prstGeom>
          <a:blipFill>
            <a:blip r:embed="rId12"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3" name="object 483"/>
          <p:cNvSpPr txBox="1"/>
          <p:nvPr/>
        </p:nvSpPr>
        <p:spPr>
          <a:xfrm>
            <a:off x="347416" y="2976829"/>
            <a:ext cx="4912995" cy="1188915"/>
          </a:xfrm>
          <a:prstGeom prst="rect">
            <a:avLst/>
          </a:prstGeom>
        </p:spPr>
        <p:txBody>
          <a:bodyPr vert="horz" wrap="square" lIns="0" tIns="97155" rIns="0" bIns="0" rtlCol="0">
            <a:spAutoFit/>
          </a:bodyPr>
          <a:lstStyle/>
          <a:p>
            <a:pPr algn="ctr">
              <a:spcBef>
                <a:spcPts val="765"/>
              </a:spcBef>
            </a:pPr>
            <a:r>
              <a:rPr lang="en-US" altLang="zh-CN" sz="1100" dirty="0">
                <a:latin typeface="GillSansNova-Light"/>
                <a:cs typeface="GillSansNova-Light"/>
              </a:rPr>
              <a:t>88</a:t>
            </a:r>
            <a:r>
              <a:rPr lang="zh-CN" altLang="en-US" sz="1100" dirty="0">
                <a:latin typeface="GillSansNova-Light"/>
                <a:cs typeface="GillSansNova-Light"/>
              </a:rPr>
              <a:t>间小套房</a:t>
            </a:r>
            <a:endParaRPr sz="1100" dirty="0">
              <a:latin typeface="GillSansNova-Medium"/>
              <a:cs typeface="GillSansNova-Medium"/>
            </a:endParaRPr>
          </a:p>
          <a:p>
            <a:pPr algn="ctr">
              <a:lnSpc>
                <a:spcPct val="100000"/>
              </a:lnSpc>
              <a:spcBef>
                <a:spcPts val="540"/>
              </a:spcBef>
            </a:pPr>
            <a:r>
              <a:rPr sz="900" spc="-10" dirty="0">
                <a:solidFill>
                  <a:srgbClr val="305762"/>
                </a:solidFill>
                <a:latin typeface="GillSansNova-Light"/>
                <a:cs typeface="GillSansNova-Light"/>
              </a:rPr>
              <a:t>(52</a:t>
            </a:r>
            <a:r>
              <a:rPr sz="900" spc="-95" dirty="0">
                <a:solidFill>
                  <a:srgbClr val="305762"/>
                </a:solidFill>
                <a:latin typeface="GillSansNova-Light"/>
                <a:cs typeface="GillSansNova-Light"/>
              </a:rPr>
              <a:t> </a:t>
            </a:r>
            <a:r>
              <a:rPr lang="zh-CN" altLang="en-US" sz="900" spc="-95" dirty="0">
                <a:solidFill>
                  <a:srgbClr val="305762"/>
                </a:solidFill>
                <a:latin typeface="GillSansNova-Light"/>
                <a:cs typeface="GillSansNova-Light"/>
              </a:rPr>
              <a:t>平方米</a:t>
            </a:r>
            <a:r>
              <a:rPr sz="900" dirty="0">
                <a:solidFill>
                  <a:srgbClr val="305762"/>
                </a:solidFill>
                <a:latin typeface="GillSansNova-Light"/>
                <a:cs typeface="GillSansNova-Light"/>
              </a:rPr>
              <a:t>)</a:t>
            </a:r>
            <a:endParaRPr sz="900" dirty="0">
              <a:latin typeface="GillSansNova-Light"/>
              <a:cs typeface="GillSansNova-Light"/>
            </a:endParaRPr>
          </a:p>
          <a:p>
            <a:pPr marL="12700" marR="5080" algn="just">
              <a:lnSpc>
                <a:spcPct val="101800"/>
              </a:lnSpc>
              <a:spcBef>
                <a:spcPts val="560"/>
              </a:spcBef>
            </a:pPr>
            <a:r>
              <a:rPr lang="en-US" altLang="zh-CN" sz="900" dirty="0">
                <a:latin typeface="GillSansNova-Light"/>
                <a:cs typeface="GillSansNova-Light"/>
              </a:rPr>
              <a:t>88</a:t>
            </a:r>
            <a:r>
              <a:rPr lang="zh-CN" altLang="en-US" sz="900" dirty="0">
                <a:latin typeface="GillSansNova-Light"/>
                <a:cs typeface="GillSansNova-Light"/>
              </a:rPr>
              <a:t>间小套房均有当地特色的厚实棕榈茅草为屋顶，房间内外使用用木材，大理石，石灰石和粉红色花岗岩建造而成。 其重点是修建一处私密，静谧的空间与自然环境和谐的融为一体。 每间套房均采用现代而豪华的设计，设有大型浴室和带私人用餐的空间以及一个设备齐全的露台</a:t>
            </a:r>
            <a:r>
              <a:rPr lang="en-US" altLang="zh-CN" sz="900" dirty="0">
                <a:latin typeface="GillSansNova-Light"/>
                <a:cs typeface="GillSansNova-Light"/>
              </a:rPr>
              <a:t>/</a:t>
            </a:r>
            <a:r>
              <a:rPr lang="zh-CN" altLang="en-US" sz="900" dirty="0">
                <a:latin typeface="GillSansNova-Light"/>
                <a:cs typeface="GillSansNova-Light"/>
              </a:rPr>
              <a:t>阳台。</a:t>
            </a:r>
          </a:p>
          <a:p>
            <a:pPr marL="12700" marR="5080" algn="just">
              <a:lnSpc>
                <a:spcPct val="101800"/>
              </a:lnSpc>
              <a:spcBef>
                <a:spcPts val="560"/>
              </a:spcBef>
            </a:pPr>
            <a:endParaRPr sz="900" dirty="0">
              <a:latin typeface="GillSansNova-Light"/>
              <a:cs typeface="GillSansNova-Light"/>
            </a:endParaRPr>
          </a:p>
        </p:txBody>
      </p:sp>
      <p:sp>
        <p:nvSpPr>
          <p:cNvPr id="484" name="object 484"/>
          <p:cNvSpPr txBox="1"/>
          <p:nvPr/>
        </p:nvSpPr>
        <p:spPr>
          <a:xfrm>
            <a:off x="5432283" y="2976829"/>
            <a:ext cx="4913630" cy="1047659"/>
          </a:xfrm>
          <a:prstGeom prst="rect">
            <a:avLst/>
          </a:prstGeom>
        </p:spPr>
        <p:txBody>
          <a:bodyPr vert="horz" wrap="square" lIns="0" tIns="97155" rIns="0" bIns="0" rtlCol="0">
            <a:spAutoFit/>
          </a:bodyPr>
          <a:lstStyle/>
          <a:p>
            <a:pPr algn="ctr">
              <a:spcBef>
                <a:spcPts val="765"/>
              </a:spcBef>
            </a:pPr>
            <a:r>
              <a:rPr lang="en-US" altLang="zh-CN" sz="1100" dirty="0">
                <a:solidFill>
                  <a:srgbClr val="C1A175"/>
                </a:solidFill>
                <a:latin typeface="GillSansNova-Medium"/>
              </a:rPr>
              <a:t>8</a:t>
            </a:r>
            <a:r>
              <a:rPr lang="zh-CN" altLang="en-US" sz="1100" dirty="0">
                <a:solidFill>
                  <a:srgbClr val="C1A175"/>
                </a:solidFill>
                <a:latin typeface="GillSansNova-Medium"/>
              </a:rPr>
              <a:t>间高级套房</a:t>
            </a:r>
          </a:p>
          <a:p>
            <a:pPr algn="ctr">
              <a:lnSpc>
                <a:spcPct val="100000"/>
              </a:lnSpc>
              <a:spcBef>
                <a:spcPts val="540"/>
              </a:spcBef>
            </a:pPr>
            <a:r>
              <a:rPr sz="900" spc="-40" dirty="0">
                <a:solidFill>
                  <a:srgbClr val="305762"/>
                </a:solidFill>
                <a:latin typeface="GillSansNova-Light"/>
                <a:cs typeface="GillSansNova-Light"/>
              </a:rPr>
              <a:t>(115</a:t>
            </a:r>
            <a:r>
              <a:rPr lang="zh-CN" altLang="en-US" sz="900" spc="-95" dirty="0">
                <a:solidFill>
                  <a:srgbClr val="305762"/>
                </a:solidFill>
                <a:latin typeface="GillSansNova-Light"/>
                <a:cs typeface="GillSansNova-Light"/>
              </a:rPr>
              <a:t>平方米</a:t>
            </a:r>
            <a:r>
              <a:rPr lang="en-US" sz="900" spc="-10" dirty="0">
                <a:solidFill>
                  <a:srgbClr val="305762"/>
                </a:solidFill>
                <a:latin typeface="GillSansNova-Light"/>
                <a:cs typeface="GillSansNova-Light"/>
              </a:rPr>
              <a:t>)</a:t>
            </a:r>
            <a:endParaRPr sz="900" dirty="0">
              <a:latin typeface="GillSansNova-Light"/>
              <a:cs typeface="GillSansNova-Light"/>
            </a:endParaRPr>
          </a:p>
          <a:p>
            <a:pPr marL="12700" marR="5080" algn="just">
              <a:lnSpc>
                <a:spcPct val="101800"/>
              </a:lnSpc>
              <a:spcBef>
                <a:spcPts val="560"/>
              </a:spcBef>
            </a:pPr>
            <a:r>
              <a:rPr lang="en-US" altLang="zh-CN" sz="900" dirty="0">
                <a:latin typeface="GillSansNova-Light"/>
                <a:cs typeface="GillSansNova-Light"/>
              </a:rPr>
              <a:t>8</a:t>
            </a:r>
            <a:r>
              <a:rPr lang="zh-CN" altLang="en-US" sz="900" dirty="0">
                <a:latin typeface="GillSansNova-Light"/>
                <a:cs typeface="GillSansNova-Light"/>
              </a:rPr>
              <a:t>间高级套房格外宽敞。 每间设施齐全的客房均设有小型套房所述的所有设施，另外还设有在主浴室的漩涡浴缸，带淋浴</a:t>
            </a:r>
            <a:r>
              <a:rPr lang="en-US" altLang="zh-CN" sz="900" dirty="0">
                <a:latin typeface="GillSansNova-Light"/>
                <a:cs typeface="GillSansNova-Light"/>
              </a:rPr>
              <a:t>/</a:t>
            </a:r>
            <a:r>
              <a:rPr lang="zh-CN" altLang="en-US" sz="900" dirty="0">
                <a:latin typeface="GillSansNova-Light"/>
                <a:cs typeface="GillSansNova-Light"/>
              </a:rPr>
              <a:t>卫生间的独立休息室和一个更加宽敞的露台</a:t>
            </a:r>
            <a:r>
              <a:rPr lang="en-US" altLang="zh-CN" sz="900" dirty="0">
                <a:latin typeface="GillSansNova-Light"/>
                <a:cs typeface="GillSansNova-Light"/>
              </a:rPr>
              <a:t>/</a:t>
            </a:r>
            <a:r>
              <a:rPr lang="zh-CN" altLang="en-US" sz="900" dirty="0">
                <a:latin typeface="GillSansNova-Light"/>
                <a:cs typeface="GillSansNova-Light"/>
              </a:rPr>
              <a:t>阳台。</a:t>
            </a:r>
          </a:p>
          <a:p>
            <a:pPr marL="12700" marR="5080" algn="just">
              <a:lnSpc>
                <a:spcPct val="101800"/>
              </a:lnSpc>
              <a:spcBef>
                <a:spcPts val="560"/>
              </a:spcBef>
            </a:pPr>
            <a:endParaRPr sz="900" dirty="0">
              <a:latin typeface="GillSansNova-Light"/>
              <a:cs typeface="GillSansNova-Light"/>
            </a:endParaRPr>
          </a:p>
        </p:txBody>
      </p:sp>
      <p:sp>
        <p:nvSpPr>
          <p:cNvPr id="485" name="object 485"/>
          <p:cNvSpPr/>
          <p:nvPr/>
        </p:nvSpPr>
        <p:spPr>
          <a:xfrm>
            <a:off x="359970" y="3111719"/>
            <a:ext cx="4887595" cy="102870"/>
          </a:xfrm>
          <a:custGeom>
            <a:avLst/>
            <a:gdLst/>
            <a:ahLst/>
            <a:cxnLst/>
            <a:rect l="l" t="t" r="r" b="b"/>
            <a:pathLst>
              <a:path w="4887595" h="102869">
                <a:moveTo>
                  <a:pt x="1287959" y="49990"/>
                </a:moveTo>
                <a:lnTo>
                  <a:pt x="1286997" y="50403"/>
                </a:lnTo>
                <a:lnTo>
                  <a:pt x="1264199" y="53514"/>
                </a:lnTo>
                <a:lnTo>
                  <a:pt x="1263865" y="53847"/>
                </a:lnTo>
                <a:lnTo>
                  <a:pt x="1261757" y="53847"/>
                </a:lnTo>
                <a:lnTo>
                  <a:pt x="1285549" y="57181"/>
                </a:lnTo>
                <a:lnTo>
                  <a:pt x="1306776" y="66565"/>
                </a:lnTo>
                <a:lnTo>
                  <a:pt x="1324511" y="81071"/>
                </a:lnTo>
                <a:lnTo>
                  <a:pt x="1337830" y="99771"/>
                </a:lnTo>
                <a:lnTo>
                  <a:pt x="1338821" y="101638"/>
                </a:lnTo>
                <a:lnTo>
                  <a:pt x="1341120" y="102349"/>
                </a:lnTo>
                <a:lnTo>
                  <a:pt x="1344841" y="100393"/>
                </a:lnTo>
                <a:lnTo>
                  <a:pt x="1345565" y="98082"/>
                </a:lnTo>
                <a:lnTo>
                  <a:pt x="1344574" y="96227"/>
                </a:lnTo>
                <a:lnTo>
                  <a:pt x="1330082" y="75867"/>
                </a:lnTo>
                <a:lnTo>
                  <a:pt x="1310771" y="60074"/>
                </a:lnTo>
                <a:lnTo>
                  <a:pt x="1296685" y="53847"/>
                </a:lnTo>
                <a:lnTo>
                  <a:pt x="1263865" y="53847"/>
                </a:lnTo>
                <a:lnTo>
                  <a:pt x="1264199" y="53514"/>
                </a:lnTo>
                <a:lnTo>
                  <a:pt x="1295931" y="53514"/>
                </a:lnTo>
                <a:lnTo>
                  <a:pt x="1287959" y="49990"/>
                </a:lnTo>
                <a:close/>
              </a:path>
              <a:path w="4887595" h="102869">
                <a:moveTo>
                  <a:pt x="1259649" y="46227"/>
                </a:moveTo>
                <a:lnTo>
                  <a:pt x="1714" y="46227"/>
                </a:lnTo>
                <a:lnTo>
                  <a:pt x="0" y="47929"/>
                </a:lnTo>
                <a:lnTo>
                  <a:pt x="0" y="52146"/>
                </a:lnTo>
                <a:lnTo>
                  <a:pt x="1714" y="53847"/>
                </a:lnTo>
                <a:lnTo>
                  <a:pt x="1259649" y="53847"/>
                </a:lnTo>
                <a:lnTo>
                  <a:pt x="1257947" y="52146"/>
                </a:lnTo>
                <a:lnTo>
                  <a:pt x="1257947" y="47929"/>
                </a:lnTo>
                <a:lnTo>
                  <a:pt x="1259649" y="46227"/>
                </a:lnTo>
                <a:close/>
              </a:path>
              <a:path w="4887595" h="102869">
                <a:moveTo>
                  <a:pt x="1261757" y="46227"/>
                </a:moveTo>
                <a:lnTo>
                  <a:pt x="1259649" y="46227"/>
                </a:lnTo>
                <a:lnTo>
                  <a:pt x="1257947" y="47929"/>
                </a:lnTo>
                <a:lnTo>
                  <a:pt x="1257947" y="52146"/>
                </a:lnTo>
                <a:lnTo>
                  <a:pt x="1259649" y="53847"/>
                </a:lnTo>
                <a:lnTo>
                  <a:pt x="1261757" y="53847"/>
                </a:lnTo>
                <a:lnTo>
                  <a:pt x="1264199" y="53514"/>
                </a:lnTo>
                <a:lnTo>
                  <a:pt x="1265567" y="52146"/>
                </a:lnTo>
                <a:lnTo>
                  <a:pt x="1265567" y="47929"/>
                </a:lnTo>
                <a:lnTo>
                  <a:pt x="1264209" y="46571"/>
                </a:lnTo>
                <a:lnTo>
                  <a:pt x="1261757" y="46227"/>
                </a:lnTo>
                <a:close/>
              </a:path>
              <a:path w="4887595" h="102869">
                <a:moveTo>
                  <a:pt x="1264209" y="46571"/>
                </a:moveTo>
                <a:lnTo>
                  <a:pt x="1265567" y="47929"/>
                </a:lnTo>
                <a:lnTo>
                  <a:pt x="1265567" y="52146"/>
                </a:lnTo>
                <a:lnTo>
                  <a:pt x="1264199" y="53514"/>
                </a:lnTo>
                <a:lnTo>
                  <a:pt x="1286997" y="50403"/>
                </a:lnTo>
                <a:lnTo>
                  <a:pt x="1287959" y="49990"/>
                </a:lnTo>
                <a:lnTo>
                  <a:pt x="1287658" y="49857"/>
                </a:lnTo>
                <a:lnTo>
                  <a:pt x="1264209" y="46571"/>
                </a:lnTo>
                <a:close/>
              </a:path>
              <a:path w="4887595" h="102869">
                <a:moveTo>
                  <a:pt x="1296728" y="46227"/>
                </a:moveTo>
                <a:lnTo>
                  <a:pt x="1263865" y="46227"/>
                </a:lnTo>
                <a:lnTo>
                  <a:pt x="1264209" y="46571"/>
                </a:lnTo>
                <a:lnTo>
                  <a:pt x="1287658" y="49857"/>
                </a:lnTo>
                <a:lnTo>
                  <a:pt x="1287959" y="49990"/>
                </a:lnTo>
                <a:lnTo>
                  <a:pt x="1296728" y="46227"/>
                </a:lnTo>
                <a:close/>
              </a:path>
              <a:path w="4887595" h="102869">
                <a:moveTo>
                  <a:pt x="1340015" y="0"/>
                </a:moveTo>
                <a:lnTo>
                  <a:pt x="1337691" y="647"/>
                </a:lnTo>
                <a:lnTo>
                  <a:pt x="1336649" y="2476"/>
                </a:lnTo>
                <a:lnTo>
                  <a:pt x="1323247" y="20333"/>
                </a:lnTo>
                <a:lnTo>
                  <a:pt x="1305728" y="34148"/>
                </a:lnTo>
                <a:lnTo>
                  <a:pt x="1284946" y="43065"/>
                </a:lnTo>
                <a:lnTo>
                  <a:pt x="1261757" y="46227"/>
                </a:lnTo>
                <a:lnTo>
                  <a:pt x="1264209" y="46571"/>
                </a:lnTo>
                <a:lnTo>
                  <a:pt x="1263865" y="46227"/>
                </a:lnTo>
                <a:lnTo>
                  <a:pt x="1296728" y="46227"/>
                </a:lnTo>
                <a:lnTo>
                  <a:pt x="1309625" y="40693"/>
                </a:lnTo>
                <a:lnTo>
                  <a:pt x="1328703" y="25655"/>
                </a:lnTo>
                <a:lnTo>
                  <a:pt x="1343291" y="6222"/>
                </a:lnTo>
                <a:lnTo>
                  <a:pt x="1344320" y="4394"/>
                </a:lnTo>
                <a:lnTo>
                  <a:pt x="1343672" y="2070"/>
                </a:lnTo>
                <a:lnTo>
                  <a:pt x="1340015" y="0"/>
                </a:lnTo>
                <a:close/>
              </a:path>
              <a:path w="4887595" h="102869">
                <a:moveTo>
                  <a:pt x="3599266" y="52354"/>
                </a:moveTo>
                <a:lnTo>
                  <a:pt x="3577596" y="61650"/>
                </a:lnTo>
                <a:lnTo>
                  <a:pt x="3558521" y="76688"/>
                </a:lnTo>
                <a:lnTo>
                  <a:pt x="3543935" y="96126"/>
                </a:lnTo>
                <a:lnTo>
                  <a:pt x="3542893" y="97955"/>
                </a:lnTo>
                <a:lnTo>
                  <a:pt x="3543541" y="100279"/>
                </a:lnTo>
                <a:lnTo>
                  <a:pt x="3547211" y="102349"/>
                </a:lnTo>
                <a:lnTo>
                  <a:pt x="3549535" y="101701"/>
                </a:lnTo>
                <a:lnTo>
                  <a:pt x="3550564" y="99872"/>
                </a:lnTo>
                <a:lnTo>
                  <a:pt x="3563973" y="82015"/>
                </a:lnTo>
                <a:lnTo>
                  <a:pt x="3581496" y="68200"/>
                </a:lnTo>
                <a:lnTo>
                  <a:pt x="3602279" y="59283"/>
                </a:lnTo>
                <a:lnTo>
                  <a:pt x="3625469" y="56121"/>
                </a:lnTo>
                <a:lnTo>
                  <a:pt x="3623360" y="56121"/>
                </a:lnTo>
                <a:lnTo>
                  <a:pt x="3623019" y="55777"/>
                </a:lnTo>
                <a:lnTo>
                  <a:pt x="3599568" y="52487"/>
                </a:lnTo>
                <a:lnTo>
                  <a:pt x="3599266" y="52354"/>
                </a:lnTo>
                <a:close/>
              </a:path>
              <a:path w="4887595" h="102869">
                <a:moveTo>
                  <a:pt x="3623019" y="55777"/>
                </a:moveTo>
                <a:lnTo>
                  <a:pt x="3623360" y="56121"/>
                </a:lnTo>
                <a:lnTo>
                  <a:pt x="3625469" y="56121"/>
                </a:lnTo>
                <a:lnTo>
                  <a:pt x="3623019" y="55777"/>
                </a:lnTo>
                <a:close/>
              </a:path>
              <a:path w="4887595" h="102869">
                <a:moveTo>
                  <a:pt x="3627564" y="48501"/>
                </a:moveTo>
                <a:lnTo>
                  <a:pt x="3625469" y="48501"/>
                </a:lnTo>
                <a:lnTo>
                  <a:pt x="3623027" y="48834"/>
                </a:lnTo>
                <a:lnTo>
                  <a:pt x="3621658" y="50203"/>
                </a:lnTo>
                <a:lnTo>
                  <a:pt x="3621658" y="54406"/>
                </a:lnTo>
                <a:lnTo>
                  <a:pt x="3623019" y="55777"/>
                </a:lnTo>
                <a:lnTo>
                  <a:pt x="3625469" y="56121"/>
                </a:lnTo>
                <a:lnTo>
                  <a:pt x="3627564" y="56121"/>
                </a:lnTo>
                <a:lnTo>
                  <a:pt x="3629279" y="54406"/>
                </a:lnTo>
                <a:lnTo>
                  <a:pt x="3629279" y="50203"/>
                </a:lnTo>
                <a:lnTo>
                  <a:pt x="3627564" y="48501"/>
                </a:lnTo>
                <a:close/>
              </a:path>
              <a:path w="4887595" h="102869">
                <a:moveTo>
                  <a:pt x="4885512" y="48501"/>
                </a:moveTo>
                <a:lnTo>
                  <a:pt x="3627564" y="48501"/>
                </a:lnTo>
                <a:lnTo>
                  <a:pt x="3629279" y="50203"/>
                </a:lnTo>
                <a:lnTo>
                  <a:pt x="3629279" y="54406"/>
                </a:lnTo>
                <a:lnTo>
                  <a:pt x="3627564" y="56121"/>
                </a:lnTo>
                <a:lnTo>
                  <a:pt x="4885512" y="56121"/>
                </a:lnTo>
                <a:lnTo>
                  <a:pt x="4887214" y="54406"/>
                </a:lnTo>
                <a:lnTo>
                  <a:pt x="4887214" y="50203"/>
                </a:lnTo>
                <a:lnTo>
                  <a:pt x="4885512" y="48501"/>
                </a:lnTo>
                <a:close/>
              </a:path>
              <a:path w="4887595" h="102869">
                <a:moveTo>
                  <a:pt x="3623027" y="48834"/>
                </a:moveTo>
                <a:lnTo>
                  <a:pt x="3600224" y="51943"/>
                </a:lnTo>
                <a:lnTo>
                  <a:pt x="3599266" y="52354"/>
                </a:lnTo>
                <a:lnTo>
                  <a:pt x="3599568" y="52487"/>
                </a:lnTo>
                <a:lnTo>
                  <a:pt x="3623019" y="55777"/>
                </a:lnTo>
                <a:lnTo>
                  <a:pt x="3621658" y="54406"/>
                </a:lnTo>
                <a:lnTo>
                  <a:pt x="3621658" y="50203"/>
                </a:lnTo>
                <a:lnTo>
                  <a:pt x="3623027" y="48834"/>
                </a:lnTo>
                <a:close/>
              </a:path>
              <a:path w="4887595" h="102869">
                <a:moveTo>
                  <a:pt x="3546094" y="0"/>
                </a:moveTo>
                <a:lnTo>
                  <a:pt x="3542372" y="1955"/>
                </a:lnTo>
                <a:lnTo>
                  <a:pt x="3541661" y="4267"/>
                </a:lnTo>
                <a:lnTo>
                  <a:pt x="3542639" y="6121"/>
                </a:lnTo>
                <a:lnTo>
                  <a:pt x="3557139" y="26471"/>
                </a:lnTo>
                <a:lnTo>
                  <a:pt x="3576453" y="42265"/>
                </a:lnTo>
                <a:lnTo>
                  <a:pt x="3599266" y="52354"/>
                </a:lnTo>
                <a:lnTo>
                  <a:pt x="3600224" y="51943"/>
                </a:lnTo>
                <a:lnTo>
                  <a:pt x="3623027" y="48834"/>
                </a:lnTo>
                <a:lnTo>
                  <a:pt x="3623360" y="48501"/>
                </a:lnTo>
                <a:lnTo>
                  <a:pt x="3625469" y="48501"/>
                </a:lnTo>
                <a:lnTo>
                  <a:pt x="3601675" y="45165"/>
                </a:lnTo>
                <a:lnTo>
                  <a:pt x="3580444" y="35777"/>
                </a:lnTo>
                <a:lnTo>
                  <a:pt x="3562704" y="21267"/>
                </a:lnTo>
                <a:lnTo>
                  <a:pt x="3549383" y="2565"/>
                </a:lnTo>
                <a:lnTo>
                  <a:pt x="3548405" y="711"/>
                </a:lnTo>
                <a:lnTo>
                  <a:pt x="3546094" y="0"/>
                </a:lnTo>
                <a:close/>
              </a:path>
              <a:path w="4887595" h="102869">
                <a:moveTo>
                  <a:pt x="3625469" y="48501"/>
                </a:moveTo>
                <a:lnTo>
                  <a:pt x="3623360" y="48501"/>
                </a:lnTo>
                <a:lnTo>
                  <a:pt x="3623027" y="48834"/>
                </a:lnTo>
                <a:lnTo>
                  <a:pt x="3625469" y="48501"/>
                </a:lnTo>
                <a:close/>
              </a:path>
            </a:pathLst>
          </a:custGeom>
          <a:solidFill>
            <a:srgbClr val="002934"/>
          </a:solidFill>
        </p:spPr>
        <p:txBody>
          <a:bodyPr wrap="square" lIns="0" tIns="0" rIns="0" bIns="0" rtlCol="0"/>
          <a:lstStyle/>
          <a:p>
            <a:endParaRPr/>
          </a:p>
        </p:txBody>
      </p:sp>
      <p:sp>
        <p:nvSpPr>
          <p:cNvPr id="486" name="object 486"/>
          <p:cNvSpPr/>
          <p:nvPr/>
        </p:nvSpPr>
        <p:spPr>
          <a:xfrm>
            <a:off x="5444994" y="3111719"/>
            <a:ext cx="4887595" cy="102870"/>
          </a:xfrm>
          <a:custGeom>
            <a:avLst/>
            <a:gdLst/>
            <a:ahLst/>
            <a:cxnLst/>
            <a:rect l="l" t="t" r="r" b="b"/>
            <a:pathLst>
              <a:path w="4887595" h="102869">
                <a:moveTo>
                  <a:pt x="1287959" y="49990"/>
                </a:moveTo>
                <a:lnTo>
                  <a:pt x="1286997" y="50403"/>
                </a:lnTo>
                <a:lnTo>
                  <a:pt x="1264199" y="53514"/>
                </a:lnTo>
                <a:lnTo>
                  <a:pt x="1263865" y="53847"/>
                </a:lnTo>
                <a:lnTo>
                  <a:pt x="1261757" y="53847"/>
                </a:lnTo>
                <a:lnTo>
                  <a:pt x="1285549" y="57181"/>
                </a:lnTo>
                <a:lnTo>
                  <a:pt x="1306776" y="66565"/>
                </a:lnTo>
                <a:lnTo>
                  <a:pt x="1324511" y="81071"/>
                </a:lnTo>
                <a:lnTo>
                  <a:pt x="1337830" y="99771"/>
                </a:lnTo>
                <a:lnTo>
                  <a:pt x="1338821" y="101638"/>
                </a:lnTo>
                <a:lnTo>
                  <a:pt x="1341120" y="102349"/>
                </a:lnTo>
                <a:lnTo>
                  <a:pt x="1344841" y="100393"/>
                </a:lnTo>
                <a:lnTo>
                  <a:pt x="1345565" y="98082"/>
                </a:lnTo>
                <a:lnTo>
                  <a:pt x="1344574" y="96227"/>
                </a:lnTo>
                <a:lnTo>
                  <a:pt x="1330082" y="75867"/>
                </a:lnTo>
                <a:lnTo>
                  <a:pt x="1310771" y="60074"/>
                </a:lnTo>
                <a:lnTo>
                  <a:pt x="1296685" y="53847"/>
                </a:lnTo>
                <a:lnTo>
                  <a:pt x="1263865" y="53847"/>
                </a:lnTo>
                <a:lnTo>
                  <a:pt x="1264199" y="53514"/>
                </a:lnTo>
                <a:lnTo>
                  <a:pt x="1295931" y="53514"/>
                </a:lnTo>
                <a:lnTo>
                  <a:pt x="1287959" y="49990"/>
                </a:lnTo>
                <a:close/>
              </a:path>
              <a:path w="4887595" h="102869">
                <a:moveTo>
                  <a:pt x="1259649" y="46227"/>
                </a:moveTo>
                <a:lnTo>
                  <a:pt x="1714" y="46227"/>
                </a:lnTo>
                <a:lnTo>
                  <a:pt x="0" y="47929"/>
                </a:lnTo>
                <a:lnTo>
                  <a:pt x="0" y="52146"/>
                </a:lnTo>
                <a:lnTo>
                  <a:pt x="1714" y="53847"/>
                </a:lnTo>
                <a:lnTo>
                  <a:pt x="1259649" y="53847"/>
                </a:lnTo>
                <a:lnTo>
                  <a:pt x="1257947" y="52146"/>
                </a:lnTo>
                <a:lnTo>
                  <a:pt x="1257947" y="47929"/>
                </a:lnTo>
                <a:lnTo>
                  <a:pt x="1259649" y="46227"/>
                </a:lnTo>
                <a:close/>
              </a:path>
              <a:path w="4887595" h="102869">
                <a:moveTo>
                  <a:pt x="1261757" y="46227"/>
                </a:moveTo>
                <a:lnTo>
                  <a:pt x="1259649" y="46227"/>
                </a:lnTo>
                <a:lnTo>
                  <a:pt x="1257947" y="47929"/>
                </a:lnTo>
                <a:lnTo>
                  <a:pt x="1257947" y="52146"/>
                </a:lnTo>
                <a:lnTo>
                  <a:pt x="1259649" y="53847"/>
                </a:lnTo>
                <a:lnTo>
                  <a:pt x="1261757" y="53847"/>
                </a:lnTo>
                <a:lnTo>
                  <a:pt x="1264199" y="53514"/>
                </a:lnTo>
                <a:lnTo>
                  <a:pt x="1265567" y="52146"/>
                </a:lnTo>
                <a:lnTo>
                  <a:pt x="1265567" y="47929"/>
                </a:lnTo>
                <a:lnTo>
                  <a:pt x="1264209" y="46571"/>
                </a:lnTo>
                <a:lnTo>
                  <a:pt x="1261757" y="46227"/>
                </a:lnTo>
                <a:close/>
              </a:path>
              <a:path w="4887595" h="102869">
                <a:moveTo>
                  <a:pt x="1264209" y="46571"/>
                </a:moveTo>
                <a:lnTo>
                  <a:pt x="1265567" y="47929"/>
                </a:lnTo>
                <a:lnTo>
                  <a:pt x="1265567" y="52146"/>
                </a:lnTo>
                <a:lnTo>
                  <a:pt x="1264199" y="53514"/>
                </a:lnTo>
                <a:lnTo>
                  <a:pt x="1286997" y="50403"/>
                </a:lnTo>
                <a:lnTo>
                  <a:pt x="1287959" y="49990"/>
                </a:lnTo>
                <a:lnTo>
                  <a:pt x="1287658" y="49857"/>
                </a:lnTo>
                <a:lnTo>
                  <a:pt x="1264209" y="46571"/>
                </a:lnTo>
                <a:close/>
              </a:path>
              <a:path w="4887595" h="102869">
                <a:moveTo>
                  <a:pt x="1296728" y="46227"/>
                </a:moveTo>
                <a:lnTo>
                  <a:pt x="1263865" y="46227"/>
                </a:lnTo>
                <a:lnTo>
                  <a:pt x="1264209" y="46571"/>
                </a:lnTo>
                <a:lnTo>
                  <a:pt x="1287658" y="49857"/>
                </a:lnTo>
                <a:lnTo>
                  <a:pt x="1287959" y="49990"/>
                </a:lnTo>
                <a:lnTo>
                  <a:pt x="1296728" y="46227"/>
                </a:lnTo>
                <a:close/>
              </a:path>
              <a:path w="4887595" h="102869">
                <a:moveTo>
                  <a:pt x="1340015" y="0"/>
                </a:moveTo>
                <a:lnTo>
                  <a:pt x="1337691" y="647"/>
                </a:lnTo>
                <a:lnTo>
                  <a:pt x="1336649" y="2476"/>
                </a:lnTo>
                <a:lnTo>
                  <a:pt x="1323247" y="20333"/>
                </a:lnTo>
                <a:lnTo>
                  <a:pt x="1305728" y="34148"/>
                </a:lnTo>
                <a:lnTo>
                  <a:pt x="1284946" y="43065"/>
                </a:lnTo>
                <a:lnTo>
                  <a:pt x="1261757" y="46227"/>
                </a:lnTo>
                <a:lnTo>
                  <a:pt x="1264209" y="46571"/>
                </a:lnTo>
                <a:lnTo>
                  <a:pt x="1263865" y="46227"/>
                </a:lnTo>
                <a:lnTo>
                  <a:pt x="1296728" y="46227"/>
                </a:lnTo>
                <a:lnTo>
                  <a:pt x="1309625" y="40693"/>
                </a:lnTo>
                <a:lnTo>
                  <a:pt x="1328703" y="25655"/>
                </a:lnTo>
                <a:lnTo>
                  <a:pt x="1343291" y="6222"/>
                </a:lnTo>
                <a:lnTo>
                  <a:pt x="1344320" y="4394"/>
                </a:lnTo>
                <a:lnTo>
                  <a:pt x="1343672" y="2070"/>
                </a:lnTo>
                <a:lnTo>
                  <a:pt x="1340015" y="0"/>
                </a:lnTo>
                <a:close/>
              </a:path>
              <a:path w="4887595" h="102869">
                <a:moveTo>
                  <a:pt x="3599269" y="52355"/>
                </a:moveTo>
                <a:lnTo>
                  <a:pt x="3577601" y="61650"/>
                </a:lnTo>
                <a:lnTo>
                  <a:pt x="3558523" y="76688"/>
                </a:lnTo>
                <a:lnTo>
                  <a:pt x="3543935" y="96126"/>
                </a:lnTo>
                <a:lnTo>
                  <a:pt x="3542893" y="97955"/>
                </a:lnTo>
                <a:lnTo>
                  <a:pt x="3543541" y="100279"/>
                </a:lnTo>
                <a:lnTo>
                  <a:pt x="3547211" y="102349"/>
                </a:lnTo>
                <a:lnTo>
                  <a:pt x="3549535" y="101701"/>
                </a:lnTo>
                <a:lnTo>
                  <a:pt x="3550564" y="99872"/>
                </a:lnTo>
                <a:lnTo>
                  <a:pt x="3563973" y="82015"/>
                </a:lnTo>
                <a:lnTo>
                  <a:pt x="3581496" y="68200"/>
                </a:lnTo>
                <a:lnTo>
                  <a:pt x="3602279" y="59283"/>
                </a:lnTo>
                <a:lnTo>
                  <a:pt x="3625469" y="56121"/>
                </a:lnTo>
                <a:lnTo>
                  <a:pt x="3623360" y="56121"/>
                </a:lnTo>
                <a:lnTo>
                  <a:pt x="3623019" y="55777"/>
                </a:lnTo>
                <a:lnTo>
                  <a:pt x="3599568" y="52487"/>
                </a:lnTo>
                <a:lnTo>
                  <a:pt x="3599269" y="52355"/>
                </a:lnTo>
                <a:close/>
              </a:path>
              <a:path w="4887595" h="102869">
                <a:moveTo>
                  <a:pt x="3623019" y="55777"/>
                </a:moveTo>
                <a:lnTo>
                  <a:pt x="3623360" y="56121"/>
                </a:lnTo>
                <a:lnTo>
                  <a:pt x="3625469" y="56121"/>
                </a:lnTo>
                <a:lnTo>
                  <a:pt x="3623019" y="55777"/>
                </a:lnTo>
                <a:close/>
              </a:path>
              <a:path w="4887595" h="102869">
                <a:moveTo>
                  <a:pt x="3627564" y="48501"/>
                </a:moveTo>
                <a:lnTo>
                  <a:pt x="3625469" y="48501"/>
                </a:lnTo>
                <a:lnTo>
                  <a:pt x="3623027" y="48834"/>
                </a:lnTo>
                <a:lnTo>
                  <a:pt x="3621658" y="50203"/>
                </a:lnTo>
                <a:lnTo>
                  <a:pt x="3621658" y="54406"/>
                </a:lnTo>
                <a:lnTo>
                  <a:pt x="3623019" y="55777"/>
                </a:lnTo>
                <a:lnTo>
                  <a:pt x="3625469" y="56121"/>
                </a:lnTo>
                <a:lnTo>
                  <a:pt x="3627564" y="56121"/>
                </a:lnTo>
                <a:lnTo>
                  <a:pt x="3629279" y="54406"/>
                </a:lnTo>
                <a:lnTo>
                  <a:pt x="3629279" y="50203"/>
                </a:lnTo>
                <a:lnTo>
                  <a:pt x="3627564" y="48501"/>
                </a:lnTo>
                <a:close/>
              </a:path>
              <a:path w="4887595" h="102869">
                <a:moveTo>
                  <a:pt x="4885512" y="48501"/>
                </a:moveTo>
                <a:lnTo>
                  <a:pt x="3627564" y="48501"/>
                </a:lnTo>
                <a:lnTo>
                  <a:pt x="3629279" y="50203"/>
                </a:lnTo>
                <a:lnTo>
                  <a:pt x="3629279" y="54406"/>
                </a:lnTo>
                <a:lnTo>
                  <a:pt x="3627564" y="56121"/>
                </a:lnTo>
                <a:lnTo>
                  <a:pt x="4885512" y="56121"/>
                </a:lnTo>
                <a:lnTo>
                  <a:pt x="4887214" y="54406"/>
                </a:lnTo>
                <a:lnTo>
                  <a:pt x="4887214" y="50203"/>
                </a:lnTo>
                <a:lnTo>
                  <a:pt x="4885512" y="48501"/>
                </a:lnTo>
                <a:close/>
              </a:path>
              <a:path w="4887595" h="102869">
                <a:moveTo>
                  <a:pt x="3623027" y="48834"/>
                </a:moveTo>
                <a:lnTo>
                  <a:pt x="3600229" y="51943"/>
                </a:lnTo>
                <a:lnTo>
                  <a:pt x="3599269" y="52355"/>
                </a:lnTo>
                <a:lnTo>
                  <a:pt x="3599568" y="52487"/>
                </a:lnTo>
                <a:lnTo>
                  <a:pt x="3623019" y="55777"/>
                </a:lnTo>
                <a:lnTo>
                  <a:pt x="3621658" y="54406"/>
                </a:lnTo>
                <a:lnTo>
                  <a:pt x="3621658" y="50203"/>
                </a:lnTo>
                <a:lnTo>
                  <a:pt x="3623027" y="48834"/>
                </a:lnTo>
                <a:close/>
              </a:path>
              <a:path w="4887595" h="102869">
                <a:moveTo>
                  <a:pt x="3546094" y="0"/>
                </a:moveTo>
                <a:lnTo>
                  <a:pt x="3542372" y="1955"/>
                </a:lnTo>
                <a:lnTo>
                  <a:pt x="3541661" y="4267"/>
                </a:lnTo>
                <a:lnTo>
                  <a:pt x="3542639" y="6121"/>
                </a:lnTo>
                <a:lnTo>
                  <a:pt x="3557139" y="26471"/>
                </a:lnTo>
                <a:lnTo>
                  <a:pt x="3576453" y="42265"/>
                </a:lnTo>
                <a:lnTo>
                  <a:pt x="3599269" y="52355"/>
                </a:lnTo>
                <a:lnTo>
                  <a:pt x="3600229" y="51943"/>
                </a:lnTo>
                <a:lnTo>
                  <a:pt x="3623027" y="48834"/>
                </a:lnTo>
                <a:lnTo>
                  <a:pt x="3623360" y="48501"/>
                </a:lnTo>
                <a:lnTo>
                  <a:pt x="3625469" y="48501"/>
                </a:lnTo>
                <a:lnTo>
                  <a:pt x="3601675" y="45165"/>
                </a:lnTo>
                <a:lnTo>
                  <a:pt x="3580444" y="35777"/>
                </a:lnTo>
                <a:lnTo>
                  <a:pt x="3562704" y="21267"/>
                </a:lnTo>
                <a:lnTo>
                  <a:pt x="3549383" y="2565"/>
                </a:lnTo>
                <a:lnTo>
                  <a:pt x="3548405" y="711"/>
                </a:lnTo>
                <a:lnTo>
                  <a:pt x="3546094" y="0"/>
                </a:lnTo>
                <a:close/>
              </a:path>
              <a:path w="4887595" h="102869">
                <a:moveTo>
                  <a:pt x="3625469" y="48501"/>
                </a:moveTo>
                <a:lnTo>
                  <a:pt x="3623360" y="48501"/>
                </a:lnTo>
                <a:lnTo>
                  <a:pt x="3623027" y="48834"/>
                </a:lnTo>
                <a:lnTo>
                  <a:pt x="3625469" y="48501"/>
                </a:lnTo>
                <a:close/>
              </a:path>
            </a:pathLst>
          </a:custGeom>
          <a:solidFill>
            <a:srgbClr val="002934"/>
          </a:solidFill>
        </p:spPr>
        <p:txBody>
          <a:bodyPr wrap="square" lIns="0" tIns="0" rIns="0" bIns="0" rtlCol="0"/>
          <a:lstStyle/>
          <a:p>
            <a:endParaRPr/>
          </a:p>
        </p:txBody>
      </p:sp>
      <p:sp>
        <p:nvSpPr>
          <p:cNvPr id="487" name="object 487"/>
          <p:cNvSpPr/>
          <p:nvPr/>
        </p:nvSpPr>
        <p:spPr>
          <a:xfrm>
            <a:off x="363810" y="1303274"/>
            <a:ext cx="4883181" cy="1692008"/>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88" name="object 488"/>
          <p:cNvSpPr/>
          <p:nvPr/>
        </p:nvSpPr>
        <p:spPr>
          <a:xfrm>
            <a:off x="5444999" y="1303274"/>
            <a:ext cx="4887199" cy="1692008"/>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89" name="object 489"/>
          <p:cNvSpPr/>
          <p:nvPr/>
        </p:nvSpPr>
        <p:spPr>
          <a:xfrm>
            <a:off x="3749937" y="431459"/>
            <a:ext cx="3192145" cy="102235"/>
          </a:xfrm>
          <a:custGeom>
            <a:avLst/>
            <a:gdLst/>
            <a:ahLst/>
            <a:cxnLst/>
            <a:rect l="l" t="t" r="r" b="b"/>
            <a:pathLst>
              <a:path w="3192145" h="102234">
                <a:moveTo>
                  <a:pt x="579749" y="49700"/>
                </a:moveTo>
                <a:lnTo>
                  <a:pt x="578738" y="50133"/>
                </a:lnTo>
                <a:lnTo>
                  <a:pt x="556097" y="53222"/>
                </a:lnTo>
                <a:lnTo>
                  <a:pt x="555764" y="53555"/>
                </a:lnTo>
                <a:lnTo>
                  <a:pt x="553656" y="53555"/>
                </a:lnTo>
                <a:lnTo>
                  <a:pt x="577284" y="56867"/>
                </a:lnTo>
                <a:lnTo>
                  <a:pt x="598368" y="66187"/>
                </a:lnTo>
                <a:lnTo>
                  <a:pt x="615987" y="80596"/>
                </a:lnTo>
                <a:lnTo>
                  <a:pt x="629221" y="99174"/>
                </a:lnTo>
                <a:lnTo>
                  <a:pt x="630199" y="101028"/>
                </a:lnTo>
                <a:lnTo>
                  <a:pt x="632498" y="101752"/>
                </a:lnTo>
                <a:lnTo>
                  <a:pt x="636219" y="99783"/>
                </a:lnTo>
                <a:lnTo>
                  <a:pt x="636943" y="97485"/>
                </a:lnTo>
                <a:lnTo>
                  <a:pt x="635952" y="95618"/>
                </a:lnTo>
                <a:lnTo>
                  <a:pt x="621552" y="75387"/>
                </a:lnTo>
                <a:lnTo>
                  <a:pt x="602362" y="59694"/>
                </a:lnTo>
                <a:lnTo>
                  <a:pt x="588473" y="53555"/>
                </a:lnTo>
                <a:lnTo>
                  <a:pt x="555764" y="53555"/>
                </a:lnTo>
                <a:lnTo>
                  <a:pt x="556097" y="53222"/>
                </a:lnTo>
                <a:lnTo>
                  <a:pt x="587719" y="53222"/>
                </a:lnTo>
                <a:lnTo>
                  <a:pt x="579749" y="49700"/>
                </a:lnTo>
                <a:close/>
              </a:path>
              <a:path w="3192145" h="102234">
                <a:moveTo>
                  <a:pt x="551548" y="45935"/>
                </a:moveTo>
                <a:lnTo>
                  <a:pt x="1701" y="45935"/>
                </a:lnTo>
                <a:lnTo>
                  <a:pt x="0" y="47637"/>
                </a:lnTo>
                <a:lnTo>
                  <a:pt x="0" y="51854"/>
                </a:lnTo>
                <a:lnTo>
                  <a:pt x="1701" y="53555"/>
                </a:lnTo>
                <a:lnTo>
                  <a:pt x="551548" y="53555"/>
                </a:lnTo>
                <a:lnTo>
                  <a:pt x="549846" y="51854"/>
                </a:lnTo>
                <a:lnTo>
                  <a:pt x="549846" y="47637"/>
                </a:lnTo>
                <a:lnTo>
                  <a:pt x="551548" y="45935"/>
                </a:lnTo>
                <a:close/>
              </a:path>
              <a:path w="3192145" h="102234">
                <a:moveTo>
                  <a:pt x="553656" y="45935"/>
                </a:moveTo>
                <a:lnTo>
                  <a:pt x="551548" y="45935"/>
                </a:lnTo>
                <a:lnTo>
                  <a:pt x="549846" y="47637"/>
                </a:lnTo>
                <a:lnTo>
                  <a:pt x="549846" y="51854"/>
                </a:lnTo>
                <a:lnTo>
                  <a:pt x="551548" y="53555"/>
                </a:lnTo>
                <a:lnTo>
                  <a:pt x="553656" y="53555"/>
                </a:lnTo>
                <a:lnTo>
                  <a:pt x="556097" y="53222"/>
                </a:lnTo>
                <a:lnTo>
                  <a:pt x="557466" y="51854"/>
                </a:lnTo>
                <a:lnTo>
                  <a:pt x="557466" y="47637"/>
                </a:lnTo>
                <a:lnTo>
                  <a:pt x="556108" y="46279"/>
                </a:lnTo>
                <a:lnTo>
                  <a:pt x="553656" y="45935"/>
                </a:lnTo>
                <a:close/>
              </a:path>
              <a:path w="3192145" h="102234">
                <a:moveTo>
                  <a:pt x="556108" y="46279"/>
                </a:moveTo>
                <a:lnTo>
                  <a:pt x="557466" y="47637"/>
                </a:lnTo>
                <a:lnTo>
                  <a:pt x="557466" y="51854"/>
                </a:lnTo>
                <a:lnTo>
                  <a:pt x="556097" y="53222"/>
                </a:lnTo>
                <a:lnTo>
                  <a:pt x="578738" y="50133"/>
                </a:lnTo>
                <a:lnTo>
                  <a:pt x="579749" y="49700"/>
                </a:lnTo>
                <a:lnTo>
                  <a:pt x="579393" y="49542"/>
                </a:lnTo>
                <a:lnTo>
                  <a:pt x="556108" y="46279"/>
                </a:lnTo>
                <a:close/>
              </a:path>
              <a:path w="3192145" h="102234">
                <a:moveTo>
                  <a:pt x="588521" y="45935"/>
                </a:moveTo>
                <a:lnTo>
                  <a:pt x="555764" y="45935"/>
                </a:lnTo>
                <a:lnTo>
                  <a:pt x="556108" y="46279"/>
                </a:lnTo>
                <a:lnTo>
                  <a:pt x="579393" y="49542"/>
                </a:lnTo>
                <a:lnTo>
                  <a:pt x="579749" y="49700"/>
                </a:lnTo>
                <a:lnTo>
                  <a:pt x="588521" y="45935"/>
                </a:lnTo>
                <a:close/>
              </a:path>
              <a:path w="3192145" h="102234">
                <a:moveTo>
                  <a:pt x="631405" y="0"/>
                </a:moveTo>
                <a:lnTo>
                  <a:pt x="629081" y="647"/>
                </a:lnTo>
                <a:lnTo>
                  <a:pt x="628040" y="2476"/>
                </a:lnTo>
                <a:lnTo>
                  <a:pt x="614723" y="20213"/>
                </a:lnTo>
                <a:lnTo>
                  <a:pt x="597320" y="33935"/>
                </a:lnTo>
                <a:lnTo>
                  <a:pt x="576682" y="42794"/>
                </a:lnTo>
                <a:lnTo>
                  <a:pt x="553656" y="45935"/>
                </a:lnTo>
                <a:lnTo>
                  <a:pt x="556108" y="46279"/>
                </a:lnTo>
                <a:lnTo>
                  <a:pt x="555764" y="45935"/>
                </a:lnTo>
                <a:lnTo>
                  <a:pt x="588521" y="45935"/>
                </a:lnTo>
                <a:lnTo>
                  <a:pt x="601222" y="40486"/>
                </a:lnTo>
                <a:lnTo>
                  <a:pt x="620180" y="25539"/>
                </a:lnTo>
                <a:lnTo>
                  <a:pt x="634682" y="6222"/>
                </a:lnTo>
                <a:lnTo>
                  <a:pt x="635711" y="4394"/>
                </a:lnTo>
                <a:lnTo>
                  <a:pt x="635063" y="2070"/>
                </a:lnTo>
                <a:lnTo>
                  <a:pt x="631405" y="0"/>
                </a:lnTo>
                <a:close/>
              </a:path>
              <a:path w="3192145" h="102234">
                <a:moveTo>
                  <a:pt x="2612380" y="52047"/>
                </a:moveTo>
                <a:lnTo>
                  <a:pt x="2590898" y="61264"/>
                </a:lnTo>
                <a:lnTo>
                  <a:pt x="2571944" y="76207"/>
                </a:lnTo>
                <a:lnTo>
                  <a:pt x="2557449" y="95516"/>
                </a:lnTo>
                <a:lnTo>
                  <a:pt x="2556408" y="97358"/>
                </a:lnTo>
                <a:lnTo>
                  <a:pt x="2557056" y="99682"/>
                </a:lnTo>
                <a:lnTo>
                  <a:pt x="2560726" y="101752"/>
                </a:lnTo>
                <a:lnTo>
                  <a:pt x="2563050" y="101104"/>
                </a:lnTo>
                <a:lnTo>
                  <a:pt x="2564079" y="99263"/>
                </a:lnTo>
                <a:lnTo>
                  <a:pt x="2577396" y="81528"/>
                </a:lnTo>
                <a:lnTo>
                  <a:pt x="2594798" y="67810"/>
                </a:lnTo>
                <a:lnTo>
                  <a:pt x="2615437" y="58956"/>
                </a:lnTo>
                <a:lnTo>
                  <a:pt x="2638463" y="55816"/>
                </a:lnTo>
                <a:lnTo>
                  <a:pt x="2636367" y="55816"/>
                </a:lnTo>
                <a:lnTo>
                  <a:pt x="2636025" y="55473"/>
                </a:lnTo>
                <a:lnTo>
                  <a:pt x="2612725" y="52200"/>
                </a:lnTo>
                <a:lnTo>
                  <a:pt x="2612380" y="52047"/>
                </a:lnTo>
                <a:close/>
              </a:path>
              <a:path w="3192145" h="102234">
                <a:moveTo>
                  <a:pt x="2636025" y="55473"/>
                </a:moveTo>
                <a:lnTo>
                  <a:pt x="2636367" y="55816"/>
                </a:lnTo>
                <a:lnTo>
                  <a:pt x="2638463" y="55816"/>
                </a:lnTo>
                <a:lnTo>
                  <a:pt x="2636025" y="55473"/>
                </a:lnTo>
                <a:close/>
              </a:path>
              <a:path w="3192145" h="102234">
                <a:moveTo>
                  <a:pt x="2640571" y="48196"/>
                </a:moveTo>
                <a:lnTo>
                  <a:pt x="2638463" y="48196"/>
                </a:lnTo>
                <a:lnTo>
                  <a:pt x="2636033" y="48527"/>
                </a:lnTo>
                <a:lnTo>
                  <a:pt x="2634653" y="49898"/>
                </a:lnTo>
                <a:lnTo>
                  <a:pt x="2634653" y="54101"/>
                </a:lnTo>
                <a:lnTo>
                  <a:pt x="2636025" y="55473"/>
                </a:lnTo>
                <a:lnTo>
                  <a:pt x="2638463" y="55816"/>
                </a:lnTo>
                <a:lnTo>
                  <a:pt x="2640571" y="55816"/>
                </a:lnTo>
                <a:lnTo>
                  <a:pt x="2642273" y="54101"/>
                </a:lnTo>
                <a:lnTo>
                  <a:pt x="2642273" y="49898"/>
                </a:lnTo>
                <a:lnTo>
                  <a:pt x="2640571" y="48196"/>
                </a:lnTo>
                <a:close/>
              </a:path>
              <a:path w="3192145" h="102234">
                <a:moveTo>
                  <a:pt x="3190417" y="48196"/>
                </a:moveTo>
                <a:lnTo>
                  <a:pt x="2640571" y="48196"/>
                </a:lnTo>
                <a:lnTo>
                  <a:pt x="2642273" y="49898"/>
                </a:lnTo>
                <a:lnTo>
                  <a:pt x="2642273" y="54101"/>
                </a:lnTo>
                <a:lnTo>
                  <a:pt x="2640571" y="55816"/>
                </a:lnTo>
                <a:lnTo>
                  <a:pt x="3190417" y="55816"/>
                </a:lnTo>
                <a:lnTo>
                  <a:pt x="3192132" y="54101"/>
                </a:lnTo>
                <a:lnTo>
                  <a:pt x="3192132" y="49898"/>
                </a:lnTo>
                <a:lnTo>
                  <a:pt x="3190417" y="48196"/>
                </a:lnTo>
                <a:close/>
              </a:path>
              <a:path w="3192145" h="102234">
                <a:moveTo>
                  <a:pt x="2636033" y="48527"/>
                </a:moveTo>
                <a:lnTo>
                  <a:pt x="2613381" y="51618"/>
                </a:lnTo>
                <a:lnTo>
                  <a:pt x="2612380" y="52047"/>
                </a:lnTo>
                <a:lnTo>
                  <a:pt x="2612725" y="52200"/>
                </a:lnTo>
                <a:lnTo>
                  <a:pt x="2636025" y="55473"/>
                </a:lnTo>
                <a:lnTo>
                  <a:pt x="2634653" y="54101"/>
                </a:lnTo>
                <a:lnTo>
                  <a:pt x="2634653" y="49898"/>
                </a:lnTo>
                <a:lnTo>
                  <a:pt x="2636033" y="48527"/>
                </a:lnTo>
                <a:close/>
              </a:path>
              <a:path w="3192145" h="102234">
                <a:moveTo>
                  <a:pt x="2559621" y="0"/>
                </a:moveTo>
                <a:lnTo>
                  <a:pt x="2555900" y="1968"/>
                </a:lnTo>
                <a:lnTo>
                  <a:pt x="2555189" y="4267"/>
                </a:lnTo>
                <a:lnTo>
                  <a:pt x="2556167" y="6134"/>
                </a:lnTo>
                <a:lnTo>
                  <a:pt x="2570567" y="26352"/>
                </a:lnTo>
                <a:lnTo>
                  <a:pt x="2589757" y="42043"/>
                </a:lnTo>
                <a:lnTo>
                  <a:pt x="2612380" y="52047"/>
                </a:lnTo>
                <a:lnTo>
                  <a:pt x="2613381" y="51618"/>
                </a:lnTo>
                <a:lnTo>
                  <a:pt x="2636033" y="48527"/>
                </a:lnTo>
                <a:lnTo>
                  <a:pt x="2636367" y="48196"/>
                </a:lnTo>
                <a:lnTo>
                  <a:pt x="2638463" y="48196"/>
                </a:lnTo>
                <a:lnTo>
                  <a:pt x="2614835" y="44883"/>
                </a:lnTo>
                <a:lnTo>
                  <a:pt x="2593752" y="35559"/>
                </a:lnTo>
                <a:lnTo>
                  <a:pt x="2576137" y="21150"/>
                </a:lnTo>
                <a:lnTo>
                  <a:pt x="2562910" y="2578"/>
                </a:lnTo>
                <a:lnTo>
                  <a:pt x="2561920" y="711"/>
                </a:lnTo>
                <a:lnTo>
                  <a:pt x="2559621" y="0"/>
                </a:lnTo>
                <a:close/>
              </a:path>
              <a:path w="3192145" h="102234">
                <a:moveTo>
                  <a:pt x="2638463" y="48196"/>
                </a:moveTo>
                <a:lnTo>
                  <a:pt x="2636367" y="48196"/>
                </a:lnTo>
                <a:lnTo>
                  <a:pt x="2636033" y="48527"/>
                </a:lnTo>
                <a:lnTo>
                  <a:pt x="2638463" y="48196"/>
                </a:lnTo>
                <a:close/>
              </a:path>
            </a:pathLst>
          </a:custGeom>
          <a:solidFill>
            <a:srgbClr val="002934"/>
          </a:solidFill>
        </p:spPr>
        <p:txBody>
          <a:bodyPr wrap="square" lIns="0" tIns="0" rIns="0" bIns="0" rtlCol="0"/>
          <a:lstStyle/>
          <a:p>
            <a:endParaRPr/>
          </a:p>
        </p:txBody>
      </p:sp>
      <p:sp>
        <p:nvSpPr>
          <p:cNvPr id="482" name="object 482"/>
          <p:cNvSpPr txBox="1"/>
          <p:nvPr/>
        </p:nvSpPr>
        <p:spPr>
          <a:xfrm>
            <a:off x="1034477" y="381486"/>
            <a:ext cx="8623300" cy="952312"/>
          </a:xfrm>
          <a:prstGeom prst="rect">
            <a:avLst/>
          </a:prstGeom>
        </p:spPr>
        <p:txBody>
          <a:bodyPr vert="horz" wrap="square" lIns="0" tIns="12700" rIns="0" bIns="0" rtlCol="0">
            <a:spAutoFit/>
          </a:bodyPr>
          <a:lstStyle/>
          <a:p>
            <a:pPr algn="ctr">
              <a:spcBef>
                <a:spcPts val="100"/>
              </a:spcBef>
            </a:pPr>
            <a:r>
              <a:rPr lang="zh-CN" altLang="en-US" sz="1100" spc="-20" dirty="0">
                <a:solidFill>
                  <a:srgbClr val="C1A175"/>
                </a:solidFill>
                <a:latin typeface="GillSansNova-Medium"/>
              </a:rPr>
              <a:t>住所</a:t>
            </a:r>
          </a:p>
          <a:p>
            <a:pPr marL="12700" marR="5080" algn="ctr">
              <a:lnSpc>
                <a:spcPct val="101800"/>
              </a:lnSpc>
              <a:spcBef>
                <a:spcPts val="810"/>
              </a:spcBef>
            </a:pPr>
            <a:r>
              <a:rPr lang="zh-CN" altLang="en-US" sz="900" dirty="0">
                <a:latin typeface="GillSansNova-Light"/>
                <a:cs typeface="GillSansNova-Light"/>
              </a:rPr>
              <a:t>占地面积</a:t>
            </a:r>
            <a:r>
              <a:rPr lang="en-US" altLang="zh-CN" sz="900" dirty="0">
                <a:latin typeface="GillSansNova-Light"/>
                <a:cs typeface="GillSansNova-Light"/>
              </a:rPr>
              <a:t>101</a:t>
            </a:r>
            <a:r>
              <a:rPr lang="zh-CN" altLang="en-US" sz="900" dirty="0">
                <a:latin typeface="GillSansNova-Light"/>
                <a:cs typeface="GillSansNova-Light"/>
              </a:rPr>
              <a:t>公顷的酒店直接面朝印度洋。 套房分布在两个原始的海滩上，分布在西南和西北两个区域。 每间套房距离岸边仅有</a:t>
            </a:r>
            <a:r>
              <a:rPr lang="en-US" altLang="zh-CN" sz="900" dirty="0">
                <a:latin typeface="GillSansNova-Light"/>
                <a:cs typeface="GillSansNova-Light"/>
              </a:rPr>
              <a:t>15</a:t>
            </a:r>
            <a:r>
              <a:rPr lang="zh-CN" altLang="en-US" sz="900" dirty="0">
                <a:latin typeface="GillSansNova-Light"/>
                <a:cs typeface="GillSansNova-Light"/>
              </a:rPr>
              <a:t>米，坐落在自然的塞舌尔花园之中。 所有套房均设有空调，吊扇，带浴缸的浴室，双人梳妆台，独立淋浴间</a:t>
            </a:r>
            <a:r>
              <a:rPr lang="en-US" altLang="zh-CN" sz="900" dirty="0">
                <a:latin typeface="GillSansNova-Light"/>
                <a:cs typeface="GillSansNova-Light"/>
              </a:rPr>
              <a:t>/</a:t>
            </a:r>
            <a:r>
              <a:rPr lang="zh-CN" altLang="en-US" sz="900" dirty="0">
                <a:latin typeface="GillSansNova-Light"/>
                <a:cs typeface="GillSansNova-Light"/>
              </a:rPr>
              <a:t>卫生间，吹风机，休息区，高速上网和无线网络（免费上网），迷你麦克风，迷你吧，保险箱， 卫星电视，电话应答机，</a:t>
            </a:r>
            <a:r>
              <a:rPr lang="en-US" altLang="zh-CN" sz="900" dirty="0">
                <a:latin typeface="GillSansNova-Light"/>
                <a:cs typeface="GillSansNova-Light"/>
              </a:rPr>
              <a:t>Nespresso</a:t>
            </a:r>
            <a:r>
              <a:rPr lang="zh-CN" altLang="en-US" sz="900" dirty="0">
                <a:latin typeface="GillSansNova-Light"/>
                <a:cs typeface="GillSansNova-Light"/>
              </a:rPr>
              <a:t>咖啡机，茶和咖啡设施。</a:t>
            </a:r>
          </a:p>
          <a:p>
            <a:pPr marL="12700" marR="5080" algn="ctr">
              <a:lnSpc>
                <a:spcPct val="101800"/>
              </a:lnSpc>
              <a:spcBef>
                <a:spcPts val="810"/>
              </a:spcBef>
            </a:pPr>
            <a:endParaRPr lang="zh-CN" altLang="en-US" sz="900" dirty="0">
              <a:latin typeface="GillSansNova-Light"/>
              <a:cs typeface="GillSansNova-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txBox="1"/>
          <p:nvPr/>
        </p:nvSpPr>
        <p:spPr>
          <a:xfrm>
            <a:off x="6964557" y="2118443"/>
            <a:ext cx="1734943" cy="353943"/>
          </a:xfrm>
          <a:prstGeom prst="rect">
            <a:avLst/>
          </a:prstGeom>
        </p:spPr>
        <p:txBody>
          <a:bodyPr vert="horz" wrap="square" lIns="0" tIns="20320" rIns="0" bIns="0" rtlCol="0">
            <a:spAutoFit/>
          </a:bodyPr>
          <a:lstStyle/>
          <a:p>
            <a:pPr marL="12065" marR="5080" algn="ctr">
              <a:lnSpc>
                <a:spcPts val="1300"/>
              </a:lnSpc>
              <a:spcBef>
                <a:spcPts val="160"/>
              </a:spcBef>
            </a:pPr>
            <a:r>
              <a:rPr lang="en-US" altLang="zh-CN" sz="1100" dirty="0">
                <a:solidFill>
                  <a:srgbClr val="C1A175"/>
                </a:solidFill>
                <a:latin typeface="GillSansNova-Medium"/>
                <a:cs typeface="GillSansNova-Medium"/>
              </a:rPr>
              <a:t>1 </a:t>
            </a:r>
            <a:r>
              <a:rPr lang="zh-CN" altLang="en-US" sz="1100" dirty="0">
                <a:solidFill>
                  <a:srgbClr val="C1A175"/>
                </a:solidFill>
                <a:latin typeface="GillSansNova-Medium"/>
                <a:cs typeface="GillSansNova-Medium"/>
              </a:rPr>
              <a:t>栋</a:t>
            </a:r>
            <a:r>
              <a:rPr lang="zh-CN" altLang="en-US" sz="1100" dirty="0">
                <a:solidFill>
                  <a:srgbClr val="C1A175"/>
                </a:solidFill>
                <a:latin typeface="GillSansNova-Medium"/>
              </a:rPr>
              <a:t>私家游泳池总统别墅别</a:t>
            </a:r>
            <a:r>
              <a:rPr sz="900" dirty="0">
                <a:solidFill>
                  <a:srgbClr val="305762"/>
                </a:solidFill>
                <a:latin typeface="GillSansNova-Light"/>
                <a:cs typeface="GillSansNova-Light"/>
              </a:rPr>
              <a:t>(1250</a:t>
            </a:r>
            <a:r>
              <a:rPr lang="zh-CN" altLang="en-US" sz="900" dirty="0">
                <a:latin typeface="GillSansNova-Light"/>
                <a:cs typeface="GillSansNova-Light"/>
              </a:rPr>
              <a:t>平方米，三卧室</a:t>
            </a:r>
            <a:r>
              <a:rPr sz="900" spc="-10" dirty="0">
                <a:solidFill>
                  <a:srgbClr val="305762"/>
                </a:solidFill>
                <a:latin typeface="GillSansNova-Light"/>
                <a:cs typeface="GillSansNova-Light"/>
              </a:rPr>
              <a:t>)</a:t>
            </a:r>
            <a:endParaRPr sz="900" dirty="0">
              <a:latin typeface="GillSansNova-Light"/>
              <a:cs typeface="GillSansNova-Light"/>
            </a:endParaRPr>
          </a:p>
        </p:txBody>
      </p:sp>
      <p:sp>
        <p:nvSpPr>
          <p:cNvPr id="27" name="object 27"/>
          <p:cNvSpPr txBox="1"/>
          <p:nvPr/>
        </p:nvSpPr>
        <p:spPr>
          <a:xfrm>
            <a:off x="5432327" y="2768328"/>
            <a:ext cx="4913630" cy="724557"/>
          </a:xfrm>
          <a:prstGeom prst="rect">
            <a:avLst/>
          </a:prstGeom>
        </p:spPr>
        <p:txBody>
          <a:bodyPr vert="horz" wrap="square" lIns="0" tIns="10160" rIns="0" bIns="0" rtlCol="0">
            <a:spAutoFit/>
          </a:bodyPr>
          <a:lstStyle/>
          <a:p>
            <a:pPr marL="12700" marR="5080" algn="just">
              <a:lnSpc>
                <a:spcPct val="101800"/>
              </a:lnSpc>
              <a:spcBef>
                <a:spcPts val="80"/>
              </a:spcBef>
            </a:pPr>
            <a:r>
              <a:rPr lang="zh-CN" altLang="en-US" sz="900" dirty="0">
                <a:latin typeface="GillSansNova-Light"/>
                <a:cs typeface="GillSansNova-Light"/>
              </a:rPr>
              <a:t>您将下榻在位于 </a:t>
            </a:r>
            <a:r>
              <a:rPr lang="en-US" altLang="zh-CN" sz="900" dirty="0" err="1">
                <a:latin typeface="GillSansNova-Light"/>
                <a:cs typeface="GillSansNova-Light"/>
              </a:rPr>
              <a:t>Anse</a:t>
            </a:r>
            <a:r>
              <a:rPr lang="en-US" altLang="zh-CN" sz="900" dirty="0">
                <a:latin typeface="GillSansNova-Light"/>
                <a:cs typeface="GillSansNova-Light"/>
              </a:rPr>
              <a:t> </a:t>
            </a:r>
            <a:r>
              <a:rPr lang="en-US" altLang="zh-CN" sz="900" dirty="0" err="1">
                <a:latin typeface="GillSansNova-Light"/>
                <a:cs typeface="GillSansNova-Light"/>
              </a:rPr>
              <a:t>Kerlan</a:t>
            </a:r>
            <a:r>
              <a:rPr lang="en-US" altLang="zh-CN" sz="900" dirty="0">
                <a:latin typeface="GillSansNova-Light"/>
                <a:cs typeface="GillSansNova-Light"/>
              </a:rPr>
              <a:t> </a:t>
            </a:r>
            <a:r>
              <a:rPr lang="zh-CN" altLang="en-US" sz="900" dirty="0">
                <a:latin typeface="GillSansNova-Light"/>
                <a:cs typeface="GillSansNova-Light"/>
              </a:rPr>
              <a:t>南端的花岗岩巨石旁无与伦比的总统别墅之中。 这里完全按照私人酒店设计打造，从而提供在塞舌尔其他地方无法体会的独特尊崇。 主人套房独享带按摩浴缸的露台浴室。另外两个套房拥有可调节三个级别的泳池以及仅需几步就可到达的私人沙滩。别墅具有无与伦比的功能性，比如别墅内设有配套齐全的办公室，专属别墅管会保证您想要的东西触手可及。</a:t>
            </a:r>
          </a:p>
          <a:p>
            <a:pPr marL="12700" marR="5080" algn="just">
              <a:lnSpc>
                <a:spcPct val="101800"/>
              </a:lnSpc>
              <a:spcBef>
                <a:spcPts val="80"/>
              </a:spcBef>
            </a:pPr>
            <a:endParaRPr sz="900" dirty="0">
              <a:latin typeface="GillSansNova-Light"/>
              <a:cs typeface="GillSansNova-Light"/>
            </a:endParaRPr>
          </a:p>
        </p:txBody>
      </p:sp>
      <p:sp>
        <p:nvSpPr>
          <p:cNvPr id="28" name="object 28"/>
          <p:cNvSpPr txBox="1"/>
          <p:nvPr/>
        </p:nvSpPr>
        <p:spPr>
          <a:xfrm>
            <a:off x="1612900" y="2118443"/>
            <a:ext cx="2126032" cy="379591"/>
          </a:xfrm>
          <a:prstGeom prst="rect">
            <a:avLst/>
          </a:prstGeom>
        </p:spPr>
        <p:txBody>
          <a:bodyPr vert="horz" wrap="square" lIns="0" tIns="20320" rIns="0" bIns="0" rtlCol="0">
            <a:spAutoFit/>
          </a:bodyPr>
          <a:lstStyle/>
          <a:p>
            <a:pPr marL="12700" marR="5080" indent="394335" algn="ctr">
              <a:lnSpc>
                <a:spcPts val="1300"/>
              </a:lnSpc>
              <a:spcBef>
                <a:spcPts val="160"/>
              </a:spcBef>
            </a:pPr>
            <a:r>
              <a:rPr sz="1100" dirty="0">
                <a:solidFill>
                  <a:srgbClr val="C1A175"/>
                </a:solidFill>
                <a:latin typeface="GillSansNova-Medium"/>
                <a:cs typeface="GillSansNova-Medium"/>
              </a:rPr>
              <a:t>8 </a:t>
            </a:r>
            <a:r>
              <a:rPr lang="zh-CN" altLang="en-US" sz="1100" dirty="0">
                <a:solidFill>
                  <a:srgbClr val="C1A175"/>
                </a:solidFill>
                <a:latin typeface="GillSansNova-Medium"/>
                <a:cs typeface="GillSansNova-Medium"/>
              </a:rPr>
              <a:t>栋</a:t>
            </a:r>
            <a:r>
              <a:rPr lang="zh-CN" altLang="en-US" sz="1100" dirty="0">
                <a:solidFill>
                  <a:srgbClr val="C1A175"/>
                </a:solidFill>
                <a:latin typeface="GillSansNova-Medium"/>
              </a:rPr>
              <a:t>私家游泳池别墅</a:t>
            </a:r>
            <a:endParaRPr lang="en-US" altLang="zh-CN" sz="1100" dirty="0">
              <a:solidFill>
                <a:srgbClr val="C1A175"/>
              </a:solidFill>
              <a:latin typeface="GillSansNova-Medium"/>
            </a:endParaRPr>
          </a:p>
          <a:p>
            <a:pPr marL="12700" marR="5080" indent="394335" algn="ctr">
              <a:lnSpc>
                <a:spcPts val="1300"/>
              </a:lnSpc>
              <a:spcBef>
                <a:spcPts val="160"/>
              </a:spcBef>
            </a:pPr>
            <a:r>
              <a:rPr sz="900" dirty="0">
                <a:solidFill>
                  <a:srgbClr val="305762"/>
                </a:solidFill>
                <a:latin typeface="GillSansNova-Light"/>
                <a:cs typeface="GillSansNova-Light"/>
              </a:rPr>
              <a:t>(</a:t>
            </a:r>
            <a:r>
              <a:rPr lang="en-US" altLang="zh-CN" sz="900" dirty="0">
                <a:latin typeface="GillSansNova-Light"/>
                <a:cs typeface="GillSansNova-Light"/>
              </a:rPr>
              <a:t>725 </a:t>
            </a:r>
            <a:r>
              <a:rPr lang="zh-CN" altLang="en-US" sz="900" dirty="0">
                <a:latin typeface="GillSansNova-Light"/>
                <a:cs typeface="GillSansNova-Light"/>
              </a:rPr>
              <a:t>平方米，双卧室</a:t>
            </a:r>
            <a:r>
              <a:rPr sz="900" spc="-10" dirty="0">
                <a:solidFill>
                  <a:srgbClr val="305762"/>
                </a:solidFill>
                <a:latin typeface="GillSansNova-Light"/>
                <a:cs typeface="GillSansNova-Light"/>
              </a:rPr>
              <a:t>)</a:t>
            </a:r>
            <a:endParaRPr sz="900" dirty="0">
              <a:latin typeface="GillSansNova-Light"/>
              <a:cs typeface="GillSansNova-Light"/>
            </a:endParaRPr>
          </a:p>
        </p:txBody>
      </p:sp>
      <p:sp>
        <p:nvSpPr>
          <p:cNvPr id="29" name="object 29"/>
          <p:cNvSpPr txBox="1"/>
          <p:nvPr/>
        </p:nvSpPr>
        <p:spPr>
          <a:xfrm>
            <a:off x="342586" y="2768328"/>
            <a:ext cx="4918710" cy="865814"/>
          </a:xfrm>
          <a:prstGeom prst="rect">
            <a:avLst/>
          </a:prstGeom>
        </p:spPr>
        <p:txBody>
          <a:bodyPr vert="horz" wrap="square" lIns="0" tIns="10160" rIns="0" bIns="0" rtlCol="0">
            <a:spAutoFit/>
          </a:bodyPr>
          <a:lstStyle/>
          <a:p>
            <a:pPr marL="12700" marR="5080" algn="just">
              <a:lnSpc>
                <a:spcPct val="101800"/>
              </a:lnSpc>
              <a:spcBef>
                <a:spcPts val="80"/>
              </a:spcBef>
            </a:pPr>
            <a:r>
              <a:rPr lang="zh-CN" altLang="en-US" sz="900" dirty="0">
                <a:latin typeface="GillSansNova-Light"/>
                <a:cs typeface="GillSansNova-Light"/>
              </a:rPr>
              <a:t>双卧室别墅位于</a:t>
            </a:r>
            <a:r>
              <a:rPr lang="en-US" altLang="zh-CN" sz="900" dirty="0" err="1">
                <a:latin typeface="GillSansNova-Light"/>
                <a:cs typeface="GillSansNova-Light"/>
              </a:rPr>
              <a:t>Anse</a:t>
            </a:r>
            <a:r>
              <a:rPr lang="en-US" altLang="zh-CN" sz="900" dirty="0">
                <a:latin typeface="GillSansNova-Light"/>
                <a:cs typeface="GillSansNova-Light"/>
              </a:rPr>
              <a:t> </a:t>
            </a:r>
            <a:r>
              <a:rPr lang="en-US" altLang="zh-CN" sz="900" dirty="0" err="1">
                <a:latin typeface="GillSansNova-Light"/>
                <a:cs typeface="GillSansNova-Light"/>
              </a:rPr>
              <a:t>Kerlan</a:t>
            </a:r>
            <a:r>
              <a:rPr lang="zh-CN" altLang="en-US" sz="900" dirty="0">
                <a:latin typeface="GillSansNova-Light"/>
                <a:cs typeface="GillSansNova-Light"/>
              </a:rPr>
              <a:t>南端（也可作为单卧室别墅出售），提供了极好的印度洋海景。 宽敞的设计旨在反映其设计的整体概念，卧室直接进入花园和海滩的距离只有几米远。 两间卧室均设有宽敞的套房浴室，室外淋浴</a:t>
            </a:r>
            <a:r>
              <a:rPr lang="en-US" altLang="zh-CN" sz="900" dirty="0">
                <a:latin typeface="GillSansNova-Light"/>
                <a:cs typeface="GillSansNova-Light"/>
              </a:rPr>
              <a:t>/</a:t>
            </a:r>
            <a:r>
              <a:rPr lang="zh-CN" altLang="en-US" sz="900" dirty="0">
                <a:latin typeface="GillSansNova-Light"/>
                <a:cs typeface="GillSansNova-Light"/>
              </a:rPr>
              <a:t>浴缸，带电视的起居</a:t>
            </a:r>
            <a:r>
              <a:rPr lang="en-US" altLang="zh-CN" sz="900" dirty="0">
                <a:latin typeface="GillSansNova-Light"/>
                <a:cs typeface="GillSansNova-Light"/>
              </a:rPr>
              <a:t>/</a:t>
            </a:r>
            <a:r>
              <a:rPr lang="zh-CN" altLang="en-US" sz="900" dirty="0">
                <a:latin typeface="GillSansNova-Light"/>
                <a:cs typeface="GillSansNova-Light"/>
              </a:rPr>
              <a:t>用餐区，别墅管家和服务人员的小厨房。 起居室直接通往一处私人游泳池的用餐区，以及个人放松和按摩室。别墅管家在客人入住期间将会照顾所有要求，提供超出预期的度假体验。 适合家庭或夫妇。</a:t>
            </a:r>
          </a:p>
          <a:p>
            <a:pPr marL="12700" marR="5080" algn="just">
              <a:lnSpc>
                <a:spcPct val="101800"/>
              </a:lnSpc>
              <a:spcBef>
                <a:spcPts val="80"/>
              </a:spcBef>
            </a:pPr>
            <a:endParaRPr sz="900" dirty="0">
              <a:latin typeface="GillSansNova-Light"/>
              <a:cs typeface="GillSansNova-Light"/>
            </a:endParaRPr>
          </a:p>
        </p:txBody>
      </p:sp>
      <p:sp>
        <p:nvSpPr>
          <p:cNvPr id="30" name="object 30"/>
          <p:cNvSpPr/>
          <p:nvPr/>
        </p:nvSpPr>
        <p:spPr>
          <a:xfrm>
            <a:off x="5444999" y="360006"/>
            <a:ext cx="4886996" cy="169199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31" name="object 31"/>
          <p:cNvSpPr/>
          <p:nvPr/>
        </p:nvSpPr>
        <p:spPr>
          <a:xfrm>
            <a:off x="359130" y="360006"/>
            <a:ext cx="4887869" cy="169199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20541" name="object 20541"/>
          <p:cNvSpPr/>
          <p:nvPr/>
        </p:nvSpPr>
        <p:spPr>
          <a:xfrm>
            <a:off x="363780" y="2218504"/>
            <a:ext cx="1258570" cy="0"/>
          </a:xfrm>
          <a:custGeom>
            <a:avLst/>
            <a:gdLst/>
            <a:ahLst/>
            <a:cxnLst/>
            <a:rect l="l" t="t" r="r" b="b"/>
            <a:pathLst>
              <a:path w="1258570">
                <a:moveTo>
                  <a:pt x="1257947" y="0"/>
                </a:moveTo>
                <a:lnTo>
                  <a:pt x="0" y="0"/>
                </a:lnTo>
              </a:path>
            </a:pathLst>
          </a:custGeom>
          <a:ln w="7620">
            <a:solidFill>
              <a:srgbClr val="002934"/>
            </a:solidFill>
          </a:ln>
        </p:spPr>
        <p:txBody>
          <a:bodyPr wrap="square" lIns="0" tIns="0" rIns="0" bIns="0" rtlCol="0"/>
          <a:lstStyle/>
          <a:p>
            <a:endParaRPr/>
          </a:p>
        </p:txBody>
      </p:sp>
      <p:sp>
        <p:nvSpPr>
          <p:cNvPr id="20542" name="object 20542"/>
          <p:cNvSpPr/>
          <p:nvPr/>
        </p:nvSpPr>
        <p:spPr>
          <a:xfrm>
            <a:off x="1621727" y="2218504"/>
            <a:ext cx="80010" cy="48260"/>
          </a:xfrm>
          <a:custGeom>
            <a:avLst/>
            <a:gdLst/>
            <a:ahLst/>
            <a:cxnLst/>
            <a:rect l="l" t="t" r="r" b="b"/>
            <a:pathLst>
              <a:path w="80010" h="48260">
                <a:moveTo>
                  <a:pt x="0" y="0"/>
                </a:moveTo>
                <a:lnTo>
                  <a:pt x="24846" y="3481"/>
                </a:lnTo>
                <a:lnTo>
                  <a:pt x="47016" y="13281"/>
                </a:lnTo>
                <a:lnTo>
                  <a:pt x="65542" y="28428"/>
                </a:lnTo>
                <a:lnTo>
                  <a:pt x="79451" y="47955"/>
                </a:lnTo>
              </a:path>
            </a:pathLst>
          </a:custGeom>
          <a:ln w="7620">
            <a:solidFill>
              <a:srgbClr val="002934"/>
            </a:solidFill>
          </a:ln>
        </p:spPr>
        <p:txBody>
          <a:bodyPr wrap="square" lIns="0" tIns="0" rIns="0" bIns="0" rtlCol="0"/>
          <a:lstStyle/>
          <a:p>
            <a:endParaRPr/>
          </a:p>
        </p:txBody>
      </p:sp>
      <p:sp>
        <p:nvSpPr>
          <p:cNvPr id="20543" name="object 20543"/>
          <p:cNvSpPr/>
          <p:nvPr/>
        </p:nvSpPr>
        <p:spPr>
          <a:xfrm>
            <a:off x="1621727" y="2172810"/>
            <a:ext cx="78740" cy="45720"/>
          </a:xfrm>
          <a:custGeom>
            <a:avLst/>
            <a:gdLst/>
            <a:ahLst/>
            <a:cxnLst/>
            <a:rect l="l" t="t" r="r" b="b"/>
            <a:pathLst>
              <a:path w="78739" h="45719">
                <a:moveTo>
                  <a:pt x="78219" y="0"/>
                </a:moveTo>
                <a:lnTo>
                  <a:pt x="64216" y="18648"/>
                </a:lnTo>
                <a:lnTo>
                  <a:pt x="45915" y="33077"/>
                </a:lnTo>
                <a:lnTo>
                  <a:pt x="24210" y="42391"/>
                </a:lnTo>
                <a:lnTo>
                  <a:pt x="0" y="45694"/>
                </a:lnTo>
              </a:path>
            </a:pathLst>
          </a:custGeom>
          <a:ln w="7620">
            <a:solidFill>
              <a:srgbClr val="002934"/>
            </a:solidFill>
          </a:ln>
        </p:spPr>
        <p:txBody>
          <a:bodyPr wrap="square" lIns="0" tIns="0" rIns="0" bIns="0" rtlCol="0"/>
          <a:lstStyle/>
          <a:p>
            <a:endParaRPr/>
          </a:p>
        </p:txBody>
      </p:sp>
      <p:sp>
        <p:nvSpPr>
          <p:cNvPr id="20544" name="object 20544"/>
          <p:cNvSpPr/>
          <p:nvPr/>
        </p:nvSpPr>
        <p:spPr>
          <a:xfrm>
            <a:off x="3985438" y="2220777"/>
            <a:ext cx="1257935" cy="0"/>
          </a:xfrm>
          <a:custGeom>
            <a:avLst/>
            <a:gdLst/>
            <a:ahLst/>
            <a:cxnLst/>
            <a:rect l="l" t="t" r="r" b="b"/>
            <a:pathLst>
              <a:path w="1257935">
                <a:moveTo>
                  <a:pt x="0" y="0"/>
                </a:moveTo>
                <a:lnTo>
                  <a:pt x="1257934" y="0"/>
                </a:lnTo>
              </a:path>
            </a:pathLst>
          </a:custGeom>
          <a:ln w="7620">
            <a:solidFill>
              <a:srgbClr val="002934"/>
            </a:solidFill>
          </a:ln>
        </p:spPr>
        <p:txBody>
          <a:bodyPr wrap="square" lIns="0" tIns="0" rIns="0" bIns="0" rtlCol="0"/>
          <a:lstStyle/>
          <a:p>
            <a:endParaRPr/>
          </a:p>
        </p:txBody>
      </p:sp>
      <p:sp>
        <p:nvSpPr>
          <p:cNvPr id="20545" name="object 20545"/>
          <p:cNvSpPr/>
          <p:nvPr/>
        </p:nvSpPr>
        <p:spPr>
          <a:xfrm>
            <a:off x="3905987" y="2172810"/>
            <a:ext cx="80010" cy="48260"/>
          </a:xfrm>
          <a:custGeom>
            <a:avLst/>
            <a:gdLst/>
            <a:ahLst/>
            <a:cxnLst/>
            <a:rect l="l" t="t" r="r" b="b"/>
            <a:pathLst>
              <a:path w="80010" h="48260">
                <a:moveTo>
                  <a:pt x="79451" y="47967"/>
                </a:moveTo>
                <a:lnTo>
                  <a:pt x="54603" y="44484"/>
                </a:lnTo>
                <a:lnTo>
                  <a:pt x="32429" y="34680"/>
                </a:lnTo>
                <a:lnTo>
                  <a:pt x="13903" y="19528"/>
                </a:lnTo>
                <a:lnTo>
                  <a:pt x="0" y="0"/>
                </a:lnTo>
              </a:path>
            </a:pathLst>
          </a:custGeom>
          <a:ln w="7620">
            <a:solidFill>
              <a:srgbClr val="002934"/>
            </a:solidFill>
          </a:ln>
        </p:spPr>
        <p:txBody>
          <a:bodyPr wrap="square" lIns="0" tIns="0" rIns="0" bIns="0" rtlCol="0"/>
          <a:lstStyle/>
          <a:p>
            <a:endParaRPr/>
          </a:p>
        </p:txBody>
      </p:sp>
      <p:sp>
        <p:nvSpPr>
          <p:cNvPr id="20546" name="object 20546"/>
          <p:cNvSpPr/>
          <p:nvPr/>
        </p:nvSpPr>
        <p:spPr>
          <a:xfrm>
            <a:off x="3907219" y="2220777"/>
            <a:ext cx="78740" cy="45720"/>
          </a:xfrm>
          <a:custGeom>
            <a:avLst/>
            <a:gdLst/>
            <a:ahLst/>
            <a:cxnLst/>
            <a:rect l="l" t="t" r="r" b="b"/>
            <a:pathLst>
              <a:path w="78739" h="45719">
                <a:moveTo>
                  <a:pt x="0" y="45681"/>
                </a:moveTo>
                <a:lnTo>
                  <a:pt x="13995" y="27040"/>
                </a:lnTo>
                <a:lnTo>
                  <a:pt x="32294" y="12615"/>
                </a:lnTo>
                <a:lnTo>
                  <a:pt x="54001" y="3303"/>
                </a:lnTo>
                <a:lnTo>
                  <a:pt x="78219" y="0"/>
                </a:lnTo>
              </a:path>
            </a:pathLst>
          </a:custGeom>
          <a:ln w="7620">
            <a:solidFill>
              <a:srgbClr val="002934"/>
            </a:solidFill>
          </a:ln>
        </p:spPr>
        <p:txBody>
          <a:bodyPr wrap="square" lIns="0" tIns="0" rIns="0" bIns="0" rtlCol="0"/>
          <a:lstStyle/>
          <a:p>
            <a:endParaRPr/>
          </a:p>
        </p:txBody>
      </p:sp>
      <p:sp>
        <p:nvSpPr>
          <p:cNvPr id="20547" name="object 20547"/>
          <p:cNvSpPr/>
          <p:nvPr/>
        </p:nvSpPr>
        <p:spPr>
          <a:xfrm>
            <a:off x="5448804" y="2218504"/>
            <a:ext cx="1258570" cy="0"/>
          </a:xfrm>
          <a:custGeom>
            <a:avLst/>
            <a:gdLst/>
            <a:ahLst/>
            <a:cxnLst/>
            <a:rect l="l" t="t" r="r" b="b"/>
            <a:pathLst>
              <a:path w="1258570">
                <a:moveTo>
                  <a:pt x="1257947" y="0"/>
                </a:moveTo>
                <a:lnTo>
                  <a:pt x="0" y="0"/>
                </a:lnTo>
              </a:path>
            </a:pathLst>
          </a:custGeom>
          <a:ln w="7620">
            <a:solidFill>
              <a:srgbClr val="002934"/>
            </a:solidFill>
          </a:ln>
        </p:spPr>
        <p:txBody>
          <a:bodyPr wrap="square" lIns="0" tIns="0" rIns="0" bIns="0" rtlCol="0"/>
          <a:lstStyle/>
          <a:p>
            <a:endParaRPr/>
          </a:p>
        </p:txBody>
      </p:sp>
      <p:sp>
        <p:nvSpPr>
          <p:cNvPr id="20548" name="object 20548"/>
          <p:cNvSpPr/>
          <p:nvPr/>
        </p:nvSpPr>
        <p:spPr>
          <a:xfrm>
            <a:off x="6706751" y="2218504"/>
            <a:ext cx="80010" cy="48260"/>
          </a:xfrm>
          <a:custGeom>
            <a:avLst/>
            <a:gdLst/>
            <a:ahLst/>
            <a:cxnLst/>
            <a:rect l="l" t="t" r="r" b="b"/>
            <a:pathLst>
              <a:path w="80009" h="48260">
                <a:moveTo>
                  <a:pt x="0" y="0"/>
                </a:moveTo>
                <a:lnTo>
                  <a:pt x="24846" y="3481"/>
                </a:lnTo>
                <a:lnTo>
                  <a:pt x="47016" y="13281"/>
                </a:lnTo>
                <a:lnTo>
                  <a:pt x="65542" y="28428"/>
                </a:lnTo>
                <a:lnTo>
                  <a:pt x="79451" y="47955"/>
                </a:lnTo>
              </a:path>
            </a:pathLst>
          </a:custGeom>
          <a:ln w="7620">
            <a:solidFill>
              <a:srgbClr val="002934"/>
            </a:solidFill>
          </a:ln>
        </p:spPr>
        <p:txBody>
          <a:bodyPr wrap="square" lIns="0" tIns="0" rIns="0" bIns="0" rtlCol="0"/>
          <a:lstStyle/>
          <a:p>
            <a:endParaRPr/>
          </a:p>
        </p:txBody>
      </p:sp>
      <p:sp>
        <p:nvSpPr>
          <p:cNvPr id="20549" name="object 20549"/>
          <p:cNvSpPr/>
          <p:nvPr/>
        </p:nvSpPr>
        <p:spPr>
          <a:xfrm>
            <a:off x="6706751" y="2172810"/>
            <a:ext cx="78740" cy="45720"/>
          </a:xfrm>
          <a:custGeom>
            <a:avLst/>
            <a:gdLst/>
            <a:ahLst/>
            <a:cxnLst/>
            <a:rect l="l" t="t" r="r" b="b"/>
            <a:pathLst>
              <a:path w="78740" h="45719">
                <a:moveTo>
                  <a:pt x="78219" y="0"/>
                </a:moveTo>
                <a:lnTo>
                  <a:pt x="64216" y="18648"/>
                </a:lnTo>
                <a:lnTo>
                  <a:pt x="45915" y="33077"/>
                </a:lnTo>
                <a:lnTo>
                  <a:pt x="24210" y="42391"/>
                </a:lnTo>
                <a:lnTo>
                  <a:pt x="0" y="45694"/>
                </a:lnTo>
              </a:path>
            </a:pathLst>
          </a:custGeom>
          <a:ln w="7620">
            <a:solidFill>
              <a:srgbClr val="002934"/>
            </a:solidFill>
          </a:ln>
        </p:spPr>
        <p:txBody>
          <a:bodyPr wrap="square" lIns="0" tIns="0" rIns="0" bIns="0" rtlCol="0"/>
          <a:lstStyle/>
          <a:p>
            <a:endParaRPr/>
          </a:p>
        </p:txBody>
      </p:sp>
      <p:sp>
        <p:nvSpPr>
          <p:cNvPr id="20550" name="object 20550"/>
          <p:cNvSpPr/>
          <p:nvPr/>
        </p:nvSpPr>
        <p:spPr>
          <a:xfrm>
            <a:off x="9070463" y="2220777"/>
            <a:ext cx="1257935" cy="0"/>
          </a:xfrm>
          <a:custGeom>
            <a:avLst/>
            <a:gdLst/>
            <a:ahLst/>
            <a:cxnLst/>
            <a:rect l="l" t="t" r="r" b="b"/>
            <a:pathLst>
              <a:path w="1257934">
                <a:moveTo>
                  <a:pt x="0" y="0"/>
                </a:moveTo>
                <a:lnTo>
                  <a:pt x="1257934" y="0"/>
                </a:lnTo>
              </a:path>
            </a:pathLst>
          </a:custGeom>
          <a:ln w="7620">
            <a:solidFill>
              <a:srgbClr val="002934"/>
            </a:solidFill>
          </a:ln>
        </p:spPr>
        <p:txBody>
          <a:bodyPr wrap="square" lIns="0" tIns="0" rIns="0" bIns="0" rtlCol="0"/>
          <a:lstStyle/>
          <a:p>
            <a:endParaRPr/>
          </a:p>
        </p:txBody>
      </p:sp>
      <p:sp>
        <p:nvSpPr>
          <p:cNvPr id="20551" name="object 20551"/>
          <p:cNvSpPr/>
          <p:nvPr/>
        </p:nvSpPr>
        <p:spPr>
          <a:xfrm>
            <a:off x="8991011" y="2172810"/>
            <a:ext cx="80010" cy="48260"/>
          </a:xfrm>
          <a:custGeom>
            <a:avLst/>
            <a:gdLst/>
            <a:ahLst/>
            <a:cxnLst/>
            <a:rect l="l" t="t" r="r" b="b"/>
            <a:pathLst>
              <a:path w="80009" h="48260">
                <a:moveTo>
                  <a:pt x="79451" y="47967"/>
                </a:moveTo>
                <a:lnTo>
                  <a:pt x="54603" y="44484"/>
                </a:lnTo>
                <a:lnTo>
                  <a:pt x="32429" y="34680"/>
                </a:lnTo>
                <a:lnTo>
                  <a:pt x="13903" y="19528"/>
                </a:lnTo>
                <a:lnTo>
                  <a:pt x="0" y="0"/>
                </a:lnTo>
              </a:path>
            </a:pathLst>
          </a:custGeom>
          <a:ln w="7620">
            <a:solidFill>
              <a:srgbClr val="002934"/>
            </a:solidFill>
          </a:ln>
        </p:spPr>
        <p:txBody>
          <a:bodyPr wrap="square" lIns="0" tIns="0" rIns="0" bIns="0" rtlCol="0"/>
          <a:lstStyle/>
          <a:p>
            <a:endParaRPr/>
          </a:p>
        </p:txBody>
      </p:sp>
      <p:sp>
        <p:nvSpPr>
          <p:cNvPr id="20552" name="object 20552"/>
          <p:cNvSpPr/>
          <p:nvPr/>
        </p:nvSpPr>
        <p:spPr>
          <a:xfrm>
            <a:off x="8992244" y="2220777"/>
            <a:ext cx="78740" cy="45720"/>
          </a:xfrm>
          <a:custGeom>
            <a:avLst/>
            <a:gdLst/>
            <a:ahLst/>
            <a:cxnLst/>
            <a:rect l="l" t="t" r="r" b="b"/>
            <a:pathLst>
              <a:path w="78740" h="45719">
                <a:moveTo>
                  <a:pt x="0" y="45681"/>
                </a:moveTo>
                <a:lnTo>
                  <a:pt x="13995" y="27040"/>
                </a:lnTo>
                <a:lnTo>
                  <a:pt x="32294" y="12615"/>
                </a:lnTo>
                <a:lnTo>
                  <a:pt x="54001" y="3303"/>
                </a:lnTo>
                <a:lnTo>
                  <a:pt x="78219" y="0"/>
                </a:lnTo>
              </a:path>
            </a:pathLst>
          </a:custGeom>
          <a:ln w="7620">
            <a:solidFill>
              <a:srgbClr val="002934"/>
            </a:solidFill>
          </a:ln>
        </p:spPr>
        <p:txBody>
          <a:bodyPr wrap="square" lIns="0" tIns="0" rIns="0" bIns="0" rtlCol="0"/>
          <a:lstStyle/>
          <a:p>
            <a:endParaRPr/>
          </a:p>
        </p:txBody>
      </p:sp>
    </p:spTree>
    <p:extLst>
      <p:ext uri="{BB962C8B-B14F-4D97-AF65-F5344CB8AC3E}">
        <p14:creationId xmlns:p14="http://schemas.microsoft.com/office/powerpoint/2010/main" val="291598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 name="object 483"/>
          <p:cNvSpPr txBox="1"/>
          <p:nvPr/>
        </p:nvSpPr>
        <p:spPr>
          <a:xfrm>
            <a:off x="347416" y="2976829"/>
            <a:ext cx="4912995" cy="1188915"/>
          </a:xfrm>
          <a:prstGeom prst="rect">
            <a:avLst/>
          </a:prstGeom>
        </p:spPr>
        <p:txBody>
          <a:bodyPr vert="horz" wrap="square" lIns="0" tIns="97155" rIns="0" bIns="0" rtlCol="0">
            <a:spAutoFit/>
          </a:bodyPr>
          <a:lstStyle/>
          <a:p>
            <a:pPr algn="ctr">
              <a:spcBef>
                <a:spcPts val="765"/>
              </a:spcBef>
            </a:pPr>
            <a:r>
              <a:rPr lang="en-US" altLang="zh-CN" sz="1100" dirty="0">
                <a:latin typeface="GillSansNova-Light"/>
                <a:cs typeface="GillSansNova-Light"/>
              </a:rPr>
              <a:t>88</a:t>
            </a:r>
            <a:r>
              <a:rPr lang="zh-CN" altLang="en-US" sz="1100" dirty="0">
                <a:latin typeface="GillSansNova-Light"/>
                <a:cs typeface="GillSansNova-Light"/>
              </a:rPr>
              <a:t>间小套房</a:t>
            </a:r>
            <a:endParaRPr sz="1100" dirty="0">
              <a:latin typeface="GillSansNova-Medium"/>
              <a:cs typeface="GillSansNova-Medium"/>
            </a:endParaRPr>
          </a:p>
          <a:p>
            <a:pPr algn="ctr">
              <a:lnSpc>
                <a:spcPct val="100000"/>
              </a:lnSpc>
              <a:spcBef>
                <a:spcPts val="540"/>
              </a:spcBef>
            </a:pPr>
            <a:r>
              <a:rPr sz="900" spc="-10" dirty="0">
                <a:solidFill>
                  <a:srgbClr val="305762"/>
                </a:solidFill>
                <a:latin typeface="GillSansNova-Light"/>
                <a:cs typeface="GillSansNova-Light"/>
              </a:rPr>
              <a:t>(52</a:t>
            </a:r>
            <a:r>
              <a:rPr sz="900" spc="-95" dirty="0">
                <a:solidFill>
                  <a:srgbClr val="305762"/>
                </a:solidFill>
                <a:latin typeface="GillSansNova-Light"/>
                <a:cs typeface="GillSansNova-Light"/>
              </a:rPr>
              <a:t> </a:t>
            </a:r>
            <a:r>
              <a:rPr lang="zh-CN" altLang="en-US" sz="900" spc="-95" dirty="0">
                <a:solidFill>
                  <a:srgbClr val="305762"/>
                </a:solidFill>
                <a:latin typeface="GillSansNova-Light"/>
                <a:cs typeface="GillSansNova-Light"/>
              </a:rPr>
              <a:t>平方米</a:t>
            </a:r>
            <a:r>
              <a:rPr sz="900" dirty="0">
                <a:solidFill>
                  <a:srgbClr val="305762"/>
                </a:solidFill>
                <a:latin typeface="GillSansNova-Light"/>
                <a:cs typeface="GillSansNova-Light"/>
              </a:rPr>
              <a:t>)</a:t>
            </a:r>
            <a:endParaRPr sz="900" dirty="0">
              <a:latin typeface="GillSansNova-Light"/>
              <a:cs typeface="GillSansNova-Light"/>
            </a:endParaRPr>
          </a:p>
          <a:p>
            <a:pPr marL="12700" marR="5080" algn="just">
              <a:lnSpc>
                <a:spcPct val="101800"/>
              </a:lnSpc>
              <a:spcBef>
                <a:spcPts val="560"/>
              </a:spcBef>
            </a:pPr>
            <a:r>
              <a:rPr lang="en-US" altLang="zh-CN" sz="900" dirty="0">
                <a:latin typeface="GillSansNova-Light"/>
                <a:cs typeface="GillSansNova-Light"/>
              </a:rPr>
              <a:t>88</a:t>
            </a:r>
            <a:r>
              <a:rPr lang="zh-CN" altLang="en-US" sz="900" dirty="0">
                <a:latin typeface="GillSansNova-Light"/>
                <a:cs typeface="GillSansNova-Light"/>
              </a:rPr>
              <a:t>间小套房均有当地特色的厚实棕榈茅草为屋顶，房间内外使用用木材，大理石，石灰石和粉红色花岗岩建造而成。 其重点是修建一处私密，静谧的空间与自然环境和谐的融为一体。 每间套房均采用现代而豪华的设计，设有大型浴室和带私人用餐的空间以及一个设备齐全的露台</a:t>
            </a:r>
            <a:r>
              <a:rPr lang="en-US" altLang="zh-CN" sz="900" dirty="0">
                <a:latin typeface="GillSansNova-Light"/>
                <a:cs typeface="GillSansNova-Light"/>
              </a:rPr>
              <a:t>/</a:t>
            </a:r>
            <a:r>
              <a:rPr lang="zh-CN" altLang="en-US" sz="900" dirty="0">
                <a:latin typeface="GillSansNova-Light"/>
                <a:cs typeface="GillSansNova-Light"/>
              </a:rPr>
              <a:t>阳台。</a:t>
            </a:r>
          </a:p>
          <a:p>
            <a:pPr marL="12700" marR="5080" algn="just">
              <a:lnSpc>
                <a:spcPct val="101800"/>
              </a:lnSpc>
              <a:spcBef>
                <a:spcPts val="560"/>
              </a:spcBef>
            </a:pPr>
            <a:endParaRPr sz="900" dirty="0">
              <a:latin typeface="GillSansNova-Light"/>
              <a:cs typeface="GillSansNova-Light"/>
            </a:endParaRPr>
          </a:p>
        </p:txBody>
      </p:sp>
      <p:sp>
        <p:nvSpPr>
          <p:cNvPr id="484" name="object 484"/>
          <p:cNvSpPr txBox="1"/>
          <p:nvPr/>
        </p:nvSpPr>
        <p:spPr>
          <a:xfrm>
            <a:off x="5432283" y="2976829"/>
            <a:ext cx="4913630" cy="1047659"/>
          </a:xfrm>
          <a:prstGeom prst="rect">
            <a:avLst/>
          </a:prstGeom>
        </p:spPr>
        <p:txBody>
          <a:bodyPr vert="horz" wrap="square" lIns="0" tIns="97155" rIns="0" bIns="0" rtlCol="0">
            <a:spAutoFit/>
          </a:bodyPr>
          <a:lstStyle/>
          <a:p>
            <a:pPr algn="ctr">
              <a:spcBef>
                <a:spcPts val="765"/>
              </a:spcBef>
            </a:pPr>
            <a:r>
              <a:rPr lang="en-US" altLang="zh-CN" sz="1100" dirty="0">
                <a:solidFill>
                  <a:srgbClr val="C1A175"/>
                </a:solidFill>
                <a:latin typeface="GillSansNova-Medium"/>
              </a:rPr>
              <a:t>8</a:t>
            </a:r>
            <a:r>
              <a:rPr lang="zh-CN" altLang="en-US" sz="1100" dirty="0">
                <a:solidFill>
                  <a:srgbClr val="C1A175"/>
                </a:solidFill>
                <a:latin typeface="GillSansNova-Medium"/>
              </a:rPr>
              <a:t>间高级套房</a:t>
            </a:r>
          </a:p>
          <a:p>
            <a:pPr algn="ctr">
              <a:lnSpc>
                <a:spcPct val="100000"/>
              </a:lnSpc>
              <a:spcBef>
                <a:spcPts val="540"/>
              </a:spcBef>
            </a:pPr>
            <a:r>
              <a:rPr sz="900" spc="-40" dirty="0">
                <a:solidFill>
                  <a:srgbClr val="305762"/>
                </a:solidFill>
                <a:latin typeface="GillSansNova-Light"/>
                <a:cs typeface="GillSansNova-Light"/>
              </a:rPr>
              <a:t>(115</a:t>
            </a:r>
            <a:r>
              <a:rPr lang="zh-CN" altLang="en-US" sz="900" spc="-95" dirty="0">
                <a:solidFill>
                  <a:srgbClr val="305762"/>
                </a:solidFill>
                <a:latin typeface="GillSansNova-Light"/>
                <a:cs typeface="GillSansNova-Light"/>
              </a:rPr>
              <a:t>平方米</a:t>
            </a:r>
            <a:r>
              <a:rPr lang="en-US" sz="900" spc="-10" dirty="0">
                <a:solidFill>
                  <a:srgbClr val="305762"/>
                </a:solidFill>
                <a:latin typeface="GillSansNova-Light"/>
                <a:cs typeface="GillSansNova-Light"/>
              </a:rPr>
              <a:t>)</a:t>
            </a:r>
            <a:endParaRPr sz="900" dirty="0">
              <a:latin typeface="GillSansNova-Light"/>
              <a:cs typeface="GillSansNova-Light"/>
            </a:endParaRPr>
          </a:p>
          <a:p>
            <a:pPr marL="12700" marR="5080" algn="just">
              <a:lnSpc>
                <a:spcPct val="101800"/>
              </a:lnSpc>
              <a:spcBef>
                <a:spcPts val="560"/>
              </a:spcBef>
            </a:pPr>
            <a:r>
              <a:rPr lang="en-US" altLang="zh-CN" sz="900" dirty="0">
                <a:latin typeface="GillSansNova-Light"/>
                <a:cs typeface="GillSansNova-Light"/>
              </a:rPr>
              <a:t>8</a:t>
            </a:r>
            <a:r>
              <a:rPr lang="zh-CN" altLang="en-US" sz="900" dirty="0">
                <a:latin typeface="GillSansNova-Light"/>
                <a:cs typeface="GillSansNova-Light"/>
              </a:rPr>
              <a:t>间高级套房格外宽敞。 每间设施齐全的客房均设有小型套房所述的所有设施，另外还设有在主浴室的漩涡浴缸，带淋浴</a:t>
            </a:r>
            <a:r>
              <a:rPr lang="en-US" altLang="zh-CN" sz="900" dirty="0">
                <a:latin typeface="GillSansNova-Light"/>
                <a:cs typeface="GillSansNova-Light"/>
              </a:rPr>
              <a:t>/</a:t>
            </a:r>
            <a:r>
              <a:rPr lang="zh-CN" altLang="en-US" sz="900" dirty="0">
                <a:latin typeface="GillSansNova-Light"/>
                <a:cs typeface="GillSansNova-Light"/>
              </a:rPr>
              <a:t>卫生间的独立休息室和一个更加宽敞的露台</a:t>
            </a:r>
            <a:r>
              <a:rPr lang="en-US" altLang="zh-CN" sz="900" dirty="0">
                <a:latin typeface="GillSansNova-Light"/>
                <a:cs typeface="GillSansNova-Light"/>
              </a:rPr>
              <a:t>/</a:t>
            </a:r>
            <a:r>
              <a:rPr lang="zh-CN" altLang="en-US" sz="900" dirty="0">
                <a:latin typeface="GillSansNova-Light"/>
                <a:cs typeface="GillSansNova-Light"/>
              </a:rPr>
              <a:t>阳台。</a:t>
            </a:r>
          </a:p>
          <a:p>
            <a:pPr marL="12700" marR="5080" algn="just">
              <a:lnSpc>
                <a:spcPct val="101800"/>
              </a:lnSpc>
              <a:spcBef>
                <a:spcPts val="560"/>
              </a:spcBef>
            </a:pPr>
            <a:endParaRPr sz="900" dirty="0">
              <a:latin typeface="GillSansNova-Light"/>
              <a:cs typeface="GillSansNova-Light"/>
            </a:endParaRPr>
          </a:p>
        </p:txBody>
      </p:sp>
      <p:sp>
        <p:nvSpPr>
          <p:cNvPr id="485" name="object 485"/>
          <p:cNvSpPr/>
          <p:nvPr/>
        </p:nvSpPr>
        <p:spPr>
          <a:xfrm>
            <a:off x="359970" y="3111719"/>
            <a:ext cx="4887595" cy="102870"/>
          </a:xfrm>
          <a:custGeom>
            <a:avLst/>
            <a:gdLst/>
            <a:ahLst/>
            <a:cxnLst/>
            <a:rect l="l" t="t" r="r" b="b"/>
            <a:pathLst>
              <a:path w="4887595" h="102869">
                <a:moveTo>
                  <a:pt x="1287959" y="49990"/>
                </a:moveTo>
                <a:lnTo>
                  <a:pt x="1286997" y="50403"/>
                </a:lnTo>
                <a:lnTo>
                  <a:pt x="1264199" y="53514"/>
                </a:lnTo>
                <a:lnTo>
                  <a:pt x="1263865" y="53847"/>
                </a:lnTo>
                <a:lnTo>
                  <a:pt x="1261757" y="53847"/>
                </a:lnTo>
                <a:lnTo>
                  <a:pt x="1285549" y="57181"/>
                </a:lnTo>
                <a:lnTo>
                  <a:pt x="1306776" y="66565"/>
                </a:lnTo>
                <a:lnTo>
                  <a:pt x="1324511" y="81071"/>
                </a:lnTo>
                <a:lnTo>
                  <a:pt x="1337830" y="99771"/>
                </a:lnTo>
                <a:lnTo>
                  <a:pt x="1338821" y="101638"/>
                </a:lnTo>
                <a:lnTo>
                  <a:pt x="1341120" y="102349"/>
                </a:lnTo>
                <a:lnTo>
                  <a:pt x="1344841" y="100393"/>
                </a:lnTo>
                <a:lnTo>
                  <a:pt x="1345565" y="98082"/>
                </a:lnTo>
                <a:lnTo>
                  <a:pt x="1344574" y="96227"/>
                </a:lnTo>
                <a:lnTo>
                  <a:pt x="1330082" y="75867"/>
                </a:lnTo>
                <a:lnTo>
                  <a:pt x="1310771" y="60074"/>
                </a:lnTo>
                <a:lnTo>
                  <a:pt x="1296685" y="53847"/>
                </a:lnTo>
                <a:lnTo>
                  <a:pt x="1263865" y="53847"/>
                </a:lnTo>
                <a:lnTo>
                  <a:pt x="1264199" y="53514"/>
                </a:lnTo>
                <a:lnTo>
                  <a:pt x="1295931" y="53514"/>
                </a:lnTo>
                <a:lnTo>
                  <a:pt x="1287959" y="49990"/>
                </a:lnTo>
                <a:close/>
              </a:path>
              <a:path w="4887595" h="102869">
                <a:moveTo>
                  <a:pt x="1259649" y="46227"/>
                </a:moveTo>
                <a:lnTo>
                  <a:pt x="1714" y="46227"/>
                </a:lnTo>
                <a:lnTo>
                  <a:pt x="0" y="47929"/>
                </a:lnTo>
                <a:lnTo>
                  <a:pt x="0" y="52146"/>
                </a:lnTo>
                <a:lnTo>
                  <a:pt x="1714" y="53847"/>
                </a:lnTo>
                <a:lnTo>
                  <a:pt x="1259649" y="53847"/>
                </a:lnTo>
                <a:lnTo>
                  <a:pt x="1257947" y="52146"/>
                </a:lnTo>
                <a:lnTo>
                  <a:pt x="1257947" y="47929"/>
                </a:lnTo>
                <a:lnTo>
                  <a:pt x="1259649" y="46227"/>
                </a:lnTo>
                <a:close/>
              </a:path>
              <a:path w="4887595" h="102869">
                <a:moveTo>
                  <a:pt x="1261757" y="46227"/>
                </a:moveTo>
                <a:lnTo>
                  <a:pt x="1259649" y="46227"/>
                </a:lnTo>
                <a:lnTo>
                  <a:pt x="1257947" y="47929"/>
                </a:lnTo>
                <a:lnTo>
                  <a:pt x="1257947" y="52146"/>
                </a:lnTo>
                <a:lnTo>
                  <a:pt x="1259649" y="53847"/>
                </a:lnTo>
                <a:lnTo>
                  <a:pt x="1261757" y="53847"/>
                </a:lnTo>
                <a:lnTo>
                  <a:pt x="1264199" y="53514"/>
                </a:lnTo>
                <a:lnTo>
                  <a:pt x="1265567" y="52146"/>
                </a:lnTo>
                <a:lnTo>
                  <a:pt x="1265567" y="47929"/>
                </a:lnTo>
                <a:lnTo>
                  <a:pt x="1264209" y="46571"/>
                </a:lnTo>
                <a:lnTo>
                  <a:pt x="1261757" y="46227"/>
                </a:lnTo>
                <a:close/>
              </a:path>
              <a:path w="4887595" h="102869">
                <a:moveTo>
                  <a:pt x="1264209" y="46571"/>
                </a:moveTo>
                <a:lnTo>
                  <a:pt x="1265567" y="47929"/>
                </a:lnTo>
                <a:lnTo>
                  <a:pt x="1265567" y="52146"/>
                </a:lnTo>
                <a:lnTo>
                  <a:pt x="1264199" y="53514"/>
                </a:lnTo>
                <a:lnTo>
                  <a:pt x="1286997" y="50403"/>
                </a:lnTo>
                <a:lnTo>
                  <a:pt x="1287959" y="49990"/>
                </a:lnTo>
                <a:lnTo>
                  <a:pt x="1287658" y="49857"/>
                </a:lnTo>
                <a:lnTo>
                  <a:pt x="1264209" y="46571"/>
                </a:lnTo>
                <a:close/>
              </a:path>
              <a:path w="4887595" h="102869">
                <a:moveTo>
                  <a:pt x="1296728" y="46227"/>
                </a:moveTo>
                <a:lnTo>
                  <a:pt x="1263865" y="46227"/>
                </a:lnTo>
                <a:lnTo>
                  <a:pt x="1264209" y="46571"/>
                </a:lnTo>
                <a:lnTo>
                  <a:pt x="1287658" y="49857"/>
                </a:lnTo>
                <a:lnTo>
                  <a:pt x="1287959" y="49990"/>
                </a:lnTo>
                <a:lnTo>
                  <a:pt x="1296728" y="46227"/>
                </a:lnTo>
                <a:close/>
              </a:path>
              <a:path w="4887595" h="102869">
                <a:moveTo>
                  <a:pt x="1340015" y="0"/>
                </a:moveTo>
                <a:lnTo>
                  <a:pt x="1337691" y="647"/>
                </a:lnTo>
                <a:lnTo>
                  <a:pt x="1336649" y="2476"/>
                </a:lnTo>
                <a:lnTo>
                  <a:pt x="1323247" y="20333"/>
                </a:lnTo>
                <a:lnTo>
                  <a:pt x="1305728" y="34148"/>
                </a:lnTo>
                <a:lnTo>
                  <a:pt x="1284946" y="43065"/>
                </a:lnTo>
                <a:lnTo>
                  <a:pt x="1261757" y="46227"/>
                </a:lnTo>
                <a:lnTo>
                  <a:pt x="1264209" y="46571"/>
                </a:lnTo>
                <a:lnTo>
                  <a:pt x="1263865" y="46227"/>
                </a:lnTo>
                <a:lnTo>
                  <a:pt x="1296728" y="46227"/>
                </a:lnTo>
                <a:lnTo>
                  <a:pt x="1309625" y="40693"/>
                </a:lnTo>
                <a:lnTo>
                  <a:pt x="1328703" y="25655"/>
                </a:lnTo>
                <a:lnTo>
                  <a:pt x="1343291" y="6222"/>
                </a:lnTo>
                <a:lnTo>
                  <a:pt x="1344320" y="4394"/>
                </a:lnTo>
                <a:lnTo>
                  <a:pt x="1343672" y="2070"/>
                </a:lnTo>
                <a:lnTo>
                  <a:pt x="1340015" y="0"/>
                </a:lnTo>
                <a:close/>
              </a:path>
              <a:path w="4887595" h="102869">
                <a:moveTo>
                  <a:pt x="3599266" y="52354"/>
                </a:moveTo>
                <a:lnTo>
                  <a:pt x="3577596" y="61650"/>
                </a:lnTo>
                <a:lnTo>
                  <a:pt x="3558521" y="76688"/>
                </a:lnTo>
                <a:lnTo>
                  <a:pt x="3543935" y="96126"/>
                </a:lnTo>
                <a:lnTo>
                  <a:pt x="3542893" y="97955"/>
                </a:lnTo>
                <a:lnTo>
                  <a:pt x="3543541" y="100279"/>
                </a:lnTo>
                <a:lnTo>
                  <a:pt x="3547211" y="102349"/>
                </a:lnTo>
                <a:lnTo>
                  <a:pt x="3549535" y="101701"/>
                </a:lnTo>
                <a:lnTo>
                  <a:pt x="3550564" y="99872"/>
                </a:lnTo>
                <a:lnTo>
                  <a:pt x="3563973" y="82015"/>
                </a:lnTo>
                <a:lnTo>
                  <a:pt x="3581496" y="68200"/>
                </a:lnTo>
                <a:lnTo>
                  <a:pt x="3602279" y="59283"/>
                </a:lnTo>
                <a:lnTo>
                  <a:pt x="3625469" y="56121"/>
                </a:lnTo>
                <a:lnTo>
                  <a:pt x="3623360" y="56121"/>
                </a:lnTo>
                <a:lnTo>
                  <a:pt x="3623019" y="55777"/>
                </a:lnTo>
                <a:lnTo>
                  <a:pt x="3599568" y="52487"/>
                </a:lnTo>
                <a:lnTo>
                  <a:pt x="3599266" y="52354"/>
                </a:lnTo>
                <a:close/>
              </a:path>
              <a:path w="4887595" h="102869">
                <a:moveTo>
                  <a:pt x="3623019" y="55777"/>
                </a:moveTo>
                <a:lnTo>
                  <a:pt x="3623360" y="56121"/>
                </a:lnTo>
                <a:lnTo>
                  <a:pt x="3625469" y="56121"/>
                </a:lnTo>
                <a:lnTo>
                  <a:pt x="3623019" y="55777"/>
                </a:lnTo>
                <a:close/>
              </a:path>
              <a:path w="4887595" h="102869">
                <a:moveTo>
                  <a:pt x="3627564" y="48501"/>
                </a:moveTo>
                <a:lnTo>
                  <a:pt x="3625469" y="48501"/>
                </a:lnTo>
                <a:lnTo>
                  <a:pt x="3623027" y="48834"/>
                </a:lnTo>
                <a:lnTo>
                  <a:pt x="3621658" y="50203"/>
                </a:lnTo>
                <a:lnTo>
                  <a:pt x="3621658" y="54406"/>
                </a:lnTo>
                <a:lnTo>
                  <a:pt x="3623019" y="55777"/>
                </a:lnTo>
                <a:lnTo>
                  <a:pt x="3625469" y="56121"/>
                </a:lnTo>
                <a:lnTo>
                  <a:pt x="3627564" y="56121"/>
                </a:lnTo>
                <a:lnTo>
                  <a:pt x="3629279" y="54406"/>
                </a:lnTo>
                <a:lnTo>
                  <a:pt x="3629279" y="50203"/>
                </a:lnTo>
                <a:lnTo>
                  <a:pt x="3627564" y="48501"/>
                </a:lnTo>
                <a:close/>
              </a:path>
              <a:path w="4887595" h="102869">
                <a:moveTo>
                  <a:pt x="4885512" y="48501"/>
                </a:moveTo>
                <a:lnTo>
                  <a:pt x="3627564" y="48501"/>
                </a:lnTo>
                <a:lnTo>
                  <a:pt x="3629279" y="50203"/>
                </a:lnTo>
                <a:lnTo>
                  <a:pt x="3629279" y="54406"/>
                </a:lnTo>
                <a:lnTo>
                  <a:pt x="3627564" y="56121"/>
                </a:lnTo>
                <a:lnTo>
                  <a:pt x="4885512" y="56121"/>
                </a:lnTo>
                <a:lnTo>
                  <a:pt x="4887214" y="54406"/>
                </a:lnTo>
                <a:lnTo>
                  <a:pt x="4887214" y="50203"/>
                </a:lnTo>
                <a:lnTo>
                  <a:pt x="4885512" y="48501"/>
                </a:lnTo>
                <a:close/>
              </a:path>
              <a:path w="4887595" h="102869">
                <a:moveTo>
                  <a:pt x="3623027" y="48834"/>
                </a:moveTo>
                <a:lnTo>
                  <a:pt x="3600224" y="51943"/>
                </a:lnTo>
                <a:lnTo>
                  <a:pt x="3599266" y="52354"/>
                </a:lnTo>
                <a:lnTo>
                  <a:pt x="3599568" y="52487"/>
                </a:lnTo>
                <a:lnTo>
                  <a:pt x="3623019" y="55777"/>
                </a:lnTo>
                <a:lnTo>
                  <a:pt x="3621658" y="54406"/>
                </a:lnTo>
                <a:lnTo>
                  <a:pt x="3621658" y="50203"/>
                </a:lnTo>
                <a:lnTo>
                  <a:pt x="3623027" y="48834"/>
                </a:lnTo>
                <a:close/>
              </a:path>
              <a:path w="4887595" h="102869">
                <a:moveTo>
                  <a:pt x="3546094" y="0"/>
                </a:moveTo>
                <a:lnTo>
                  <a:pt x="3542372" y="1955"/>
                </a:lnTo>
                <a:lnTo>
                  <a:pt x="3541661" y="4267"/>
                </a:lnTo>
                <a:lnTo>
                  <a:pt x="3542639" y="6121"/>
                </a:lnTo>
                <a:lnTo>
                  <a:pt x="3557139" y="26471"/>
                </a:lnTo>
                <a:lnTo>
                  <a:pt x="3576453" y="42265"/>
                </a:lnTo>
                <a:lnTo>
                  <a:pt x="3599266" y="52354"/>
                </a:lnTo>
                <a:lnTo>
                  <a:pt x="3600224" y="51943"/>
                </a:lnTo>
                <a:lnTo>
                  <a:pt x="3623027" y="48834"/>
                </a:lnTo>
                <a:lnTo>
                  <a:pt x="3623360" y="48501"/>
                </a:lnTo>
                <a:lnTo>
                  <a:pt x="3625469" y="48501"/>
                </a:lnTo>
                <a:lnTo>
                  <a:pt x="3601675" y="45165"/>
                </a:lnTo>
                <a:lnTo>
                  <a:pt x="3580444" y="35777"/>
                </a:lnTo>
                <a:lnTo>
                  <a:pt x="3562704" y="21267"/>
                </a:lnTo>
                <a:lnTo>
                  <a:pt x="3549383" y="2565"/>
                </a:lnTo>
                <a:lnTo>
                  <a:pt x="3548405" y="711"/>
                </a:lnTo>
                <a:lnTo>
                  <a:pt x="3546094" y="0"/>
                </a:lnTo>
                <a:close/>
              </a:path>
              <a:path w="4887595" h="102869">
                <a:moveTo>
                  <a:pt x="3625469" y="48501"/>
                </a:moveTo>
                <a:lnTo>
                  <a:pt x="3623360" y="48501"/>
                </a:lnTo>
                <a:lnTo>
                  <a:pt x="3623027" y="48834"/>
                </a:lnTo>
                <a:lnTo>
                  <a:pt x="3625469" y="48501"/>
                </a:lnTo>
                <a:close/>
              </a:path>
            </a:pathLst>
          </a:custGeom>
          <a:solidFill>
            <a:srgbClr val="002934"/>
          </a:solidFill>
        </p:spPr>
        <p:txBody>
          <a:bodyPr wrap="square" lIns="0" tIns="0" rIns="0" bIns="0" rtlCol="0"/>
          <a:lstStyle/>
          <a:p>
            <a:endParaRPr/>
          </a:p>
        </p:txBody>
      </p:sp>
      <p:sp>
        <p:nvSpPr>
          <p:cNvPr id="486" name="object 486"/>
          <p:cNvSpPr/>
          <p:nvPr/>
        </p:nvSpPr>
        <p:spPr>
          <a:xfrm>
            <a:off x="5444994" y="3111719"/>
            <a:ext cx="4887595" cy="102870"/>
          </a:xfrm>
          <a:custGeom>
            <a:avLst/>
            <a:gdLst/>
            <a:ahLst/>
            <a:cxnLst/>
            <a:rect l="l" t="t" r="r" b="b"/>
            <a:pathLst>
              <a:path w="4887595" h="102869">
                <a:moveTo>
                  <a:pt x="1287959" y="49990"/>
                </a:moveTo>
                <a:lnTo>
                  <a:pt x="1286997" y="50403"/>
                </a:lnTo>
                <a:lnTo>
                  <a:pt x="1264199" y="53514"/>
                </a:lnTo>
                <a:lnTo>
                  <a:pt x="1263865" y="53847"/>
                </a:lnTo>
                <a:lnTo>
                  <a:pt x="1261757" y="53847"/>
                </a:lnTo>
                <a:lnTo>
                  <a:pt x="1285549" y="57181"/>
                </a:lnTo>
                <a:lnTo>
                  <a:pt x="1306776" y="66565"/>
                </a:lnTo>
                <a:lnTo>
                  <a:pt x="1324511" y="81071"/>
                </a:lnTo>
                <a:lnTo>
                  <a:pt x="1337830" y="99771"/>
                </a:lnTo>
                <a:lnTo>
                  <a:pt x="1338821" y="101638"/>
                </a:lnTo>
                <a:lnTo>
                  <a:pt x="1341120" y="102349"/>
                </a:lnTo>
                <a:lnTo>
                  <a:pt x="1344841" y="100393"/>
                </a:lnTo>
                <a:lnTo>
                  <a:pt x="1345565" y="98082"/>
                </a:lnTo>
                <a:lnTo>
                  <a:pt x="1344574" y="96227"/>
                </a:lnTo>
                <a:lnTo>
                  <a:pt x="1330082" y="75867"/>
                </a:lnTo>
                <a:lnTo>
                  <a:pt x="1310771" y="60074"/>
                </a:lnTo>
                <a:lnTo>
                  <a:pt x="1296685" y="53847"/>
                </a:lnTo>
                <a:lnTo>
                  <a:pt x="1263865" y="53847"/>
                </a:lnTo>
                <a:lnTo>
                  <a:pt x="1264199" y="53514"/>
                </a:lnTo>
                <a:lnTo>
                  <a:pt x="1295931" y="53514"/>
                </a:lnTo>
                <a:lnTo>
                  <a:pt x="1287959" y="49990"/>
                </a:lnTo>
                <a:close/>
              </a:path>
              <a:path w="4887595" h="102869">
                <a:moveTo>
                  <a:pt x="1259649" y="46227"/>
                </a:moveTo>
                <a:lnTo>
                  <a:pt x="1714" y="46227"/>
                </a:lnTo>
                <a:lnTo>
                  <a:pt x="0" y="47929"/>
                </a:lnTo>
                <a:lnTo>
                  <a:pt x="0" y="52146"/>
                </a:lnTo>
                <a:lnTo>
                  <a:pt x="1714" y="53847"/>
                </a:lnTo>
                <a:lnTo>
                  <a:pt x="1259649" y="53847"/>
                </a:lnTo>
                <a:lnTo>
                  <a:pt x="1257947" y="52146"/>
                </a:lnTo>
                <a:lnTo>
                  <a:pt x="1257947" y="47929"/>
                </a:lnTo>
                <a:lnTo>
                  <a:pt x="1259649" y="46227"/>
                </a:lnTo>
                <a:close/>
              </a:path>
              <a:path w="4887595" h="102869">
                <a:moveTo>
                  <a:pt x="1261757" y="46227"/>
                </a:moveTo>
                <a:lnTo>
                  <a:pt x="1259649" y="46227"/>
                </a:lnTo>
                <a:lnTo>
                  <a:pt x="1257947" y="47929"/>
                </a:lnTo>
                <a:lnTo>
                  <a:pt x="1257947" y="52146"/>
                </a:lnTo>
                <a:lnTo>
                  <a:pt x="1259649" y="53847"/>
                </a:lnTo>
                <a:lnTo>
                  <a:pt x="1261757" y="53847"/>
                </a:lnTo>
                <a:lnTo>
                  <a:pt x="1264199" y="53514"/>
                </a:lnTo>
                <a:lnTo>
                  <a:pt x="1265567" y="52146"/>
                </a:lnTo>
                <a:lnTo>
                  <a:pt x="1265567" y="47929"/>
                </a:lnTo>
                <a:lnTo>
                  <a:pt x="1264209" y="46571"/>
                </a:lnTo>
                <a:lnTo>
                  <a:pt x="1261757" y="46227"/>
                </a:lnTo>
                <a:close/>
              </a:path>
              <a:path w="4887595" h="102869">
                <a:moveTo>
                  <a:pt x="1264209" y="46571"/>
                </a:moveTo>
                <a:lnTo>
                  <a:pt x="1265567" y="47929"/>
                </a:lnTo>
                <a:lnTo>
                  <a:pt x="1265567" y="52146"/>
                </a:lnTo>
                <a:lnTo>
                  <a:pt x="1264199" y="53514"/>
                </a:lnTo>
                <a:lnTo>
                  <a:pt x="1286997" y="50403"/>
                </a:lnTo>
                <a:lnTo>
                  <a:pt x="1287959" y="49990"/>
                </a:lnTo>
                <a:lnTo>
                  <a:pt x="1287658" y="49857"/>
                </a:lnTo>
                <a:lnTo>
                  <a:pt x="1264209" y="46571"/>
                </a:lnTo>
                <a:close/>
              </a:path>
              <a:path w="4887595" h="102869">
                <a:moveTo>
                  <a:pt x="1296728" y="46227"/>
                </a:moveTo>
                <a:lnTo>
                  <a:pt x="1263865" y="46227"/>
                </a:lnTo>
                <a:lnTo>
                  <a:pt x="1264209" y="46571"/>
                </a:lnTo>
                <a:lnTo>
                  <a:pt x="1287658" y="49857"/>
                </a:lnTo>
                <a:lnTo>
                  <a:pt x="1287959" y="49990"/>
                </a:lnTo>
                <a:lnTo>
                  <a:pt x="1296728" y="46227"/>
                </a:lnTo>
                <a:close/>
              </a:path>
              <a:path w="4887595" h="102869">
                <a:moveTo>
                  <a:pt x="1340015" y="0"/>
                </a:moveTo>
                <a:lnTo>
                  <a:pt x="1337691" y="647"/>
                </a:lnTo>
                <a:lnTo>
                  <a:pt x="1336649" y="2476"/>
                </a:lnTo>
                <a:lnTo>
                  <a:pt x="1323247" y="20333"/>
                </a:lnTo>
                <a:lnTo>
                  <a:pt x="1305728" y="34148"/>
                </a:lnTo>
                <a:lnTo>
                  <a:pt x="1284946" y="43065"/>
                </a:lnTo>
                <a:lnTo>
                  <a:pt x="1261757" y="46227"/>
                </a:lnTo>
                <a:lnTo>
                  <a:pt x="1264209" y="46571"/>
                </a:lnTo>
                <a:lnTo>
                  <a:pt x="1263865" y="46227"/>
                </a:lnTo>
                <a:lnTo>
                  <a:pt x="1296728" y="46227"/>
                </a:lnTo>
                <a:lnTo>
                  <a:pt x="1309625" y="40693"/>
                </a:lnTo>
                <a:lnTo>
                  <a:pt x="1328703" y="25655"/>
                </a:lnTo>
                <a:lnTo>
                  <a:pt x="1343291" y="6222"/>
                </a:lnTo>
                <a:lnTo>
                  <a:pt x="1344320" y="4394"/>
                </a:lnTo>
                <a:lnTo>
                  <a:pt x="1343672" y="2070"/>
                </a:lnTo>
                <a:lnTo>
                  <a:pt x="1340015" y="0"/>
                </a:lnTo>
                <a:close/>
              </a:path>
              <a:path w="4887595" h="102869">
                <a:moveTo>
                  <a:pt x="3599269" y="52355"/>
                </a:moveTo>
                <a:lnTo>
                  <a:pt x="3577601" y="61650"/>
                </a:lnTo>
                <a:lnTo>
                  <a:pt x="3558523" y="76688"/>
                </a:lnTo>
                <a:lnTo>
                  <a:pt x="3543935" y="96126"/>
                </a:lnTo>
                <a:lnTo>
                  <a:pt x="3542893" y="97955"/>
                </a:lnTo>
                <a:lnTo>
                  <a:pt x="3543541" y="100279"/>
                </a:lnTo>
                <a:lnTo>
                  <a:pt x="3547211" y="102349"/>
                </a:lnTo>
                <a:lnTo>
                  <a:pt x="3549535" y="101701"/>
                </a:lnTo>
                <a:lnTo>
                  <a:pt x="3550564" y="99872"/>
                </a:lnTo>
                <a:lnTo>
                  <a:pt x="3563973" y="82015"/>
                </a:lnTo>
                <a:lnTo>
                  <a:pt x="3581496" y="68200"/>
                </a:lnTo>
                <a:lnTo>
                  <a:pt x="3602279" y="59283"/>
                </a:lnTo>
                <a:lnTo>
                  <a:pt x="3625469" y="56121"/>
                </a:lnTo>
                <a:lnTo>
                  <a:pt x="3623360" y="56121"/>
                </a:lnTo>
                <a:lnTo>
                  <a:pt x="3623019" y="55777"/>
                </a:lnTo>
                <a:lnTo>
                  <a:pt x="3599568" y="52487"/>
                </a:lnTo>
                <a:lnTo>
                  <a:pt x="3599269" y="52355"/>
                </a:lnTo>
                <a:close/>
              </a:path>
              <a:path w="4887595" h="102869">
                <a:moveTo>
                  <a:pt x="3623019" y="55777"/>
                </a:moveTo>
                <a:lnTo>
                  <a:pt x="3623360" y="56121"/>
                </a:lnTo>
                <a:lnTo>
                  <a:pt x="3625469" y="56121"/>
                </a:lnTo>
                <a:lnTo>
                  <a:pt x="3623019" y="55777"/>
                </a:lnTo>
                <a:close/>
              </a:path>
              <a:path w="4887595" h="102869">
                <a:moveTo>
                  <a:pt x="3627564" y="48501"/>
                </a:moveTo>
                <a:lnTo>
                  <a:pt x="3625469" y="48501"/>
                </a:lnTo>
                <a:lnTo>
                  <a:pt x="3623027" y="48834"/>
                </a:lnTo>
                <a:lnTo>
                  <a:pt x="3621658" y="50203"/>
                </a:lnTo>
                <a:lnTo>
                  <a:pt x="3621658" y="54406"/>
                </a:lnTo>
                <a:lnTo>
                  <a:pt x="3623019" y="55777"/>
                </a:lnTo>
                <a:lnTo>
                  <a:pt x="3625469" y="56121"/>
                </a:lnTo>
                <a:lnTo>
                  <a:pt x="3627564" y="56121"/>
                </a:lnTo>
                <a:lnTo>
                  <a:pt x="3629279" y="54406"/>
                </a:lnTo>
                <a:lnTo>
                  <a:pt x="3629279" y="50203"/>
                </a:lnTo>
                <a:lnTo>
                  <a:pt x="3627564" y="48501"/>
                </a:lnTo>
                <a:close/>
              </a:path>
              <a:path w="4887595" h="102869">
                <a:moveTo>
                  <a:pt x="4885512" y="48501"/>
                </a:moveTo>
                <a:lnTo>
                  <a:pt x="3627564" y="48501"/>
                </a:lnTo>
                <a:lnTo>
                  <a:pt x="3629279" y="50203"/>
                </a:lnTo>
                <a:lnTo>
                  <a:pt x="3629279" y="54406"/>
                </a:lnTo>
                <a:lnTo>
                  <a:pt x="3627564" y="56121"/>
                </a:lnTo>
                <a:lnTo>
                  <a:pt x="4885512" y="56121"/>
                </a:lnTo>
                <a:lnTo>
                  <a:pt x="4887214" y="54406"/>
                </a:lnTo>
                <a:lnTo>
                  <a:pt x="4887214" y="50203"/>
                </a:lnTo>
                <a:lnTo>
                  <a:pt x="4885512" y="48501"/>
                </a:lnTo>
                <a:close/>
              </a:path>
              <a:path w="4887595" h="102869">
                <a:moveTo>
                  <a:pt x="3623027" y="48834"/>
                </a:moveTo>
                <a:lnTo>
                  <a:pt x="3600229" y="51943"/>
                </a:lnTo>
                <a:lnTo>
                  <a:pt x="3599269" y="52355"/>
                </a:lnTo>
                <a:lnTo>
                  <a:pt x="3599568" y="52487"/>
                </a:lnTo>
                <a:lnTo>
                  <a:pt x="3623019" y="55777"/>
                </a:lnTo>
                <a:lnTo>
                  <a:pt x="3621658" y="54406"/>
                </a:lnTo>
                <a:lnTo>
                  <a:pt x="3621658" y="50203"/>
                </a:lnTo>
                <a:lnTo>
                  <a:pt x="3623027" y="48834"/>
                </a:lnTo>
                <a:close/>
              </a:path>
              <a:path w="4887595" h="102869">
                <a:moveTo>
                  <a:pt x="3546094" y="0"/>
                </a:moveTo>
                <a:lnTo>
                  <a:pt x="3542372" y="1955"/>
                </a:lnTo>
                <a:lnTo>
                  <a:pt x="3541661" y="4267"/>
                </a:lnTo>
                <a:lnTo>
                  <a:pt x="3542639" y="6121"/>
                </a:lnTo>
                <a:lnTo>
                  <a:pt x="3557139" y="26471"/>
                </a:lnTo>
                <a:lnTo>
                  <a:pt x="3576453" y="42265"/>
                </a:lnTo>
                <a:lnTo>
                  <a:pt x="3599269" y="52355"/>
                </a:lnTo>
                <a:lnTo>
                  <a:pt x="3600229" y="51943"/>
                </a:lnTo>
                <a:lnTo>
                  <a:pt x="3623027" y="48834"/>
                </a:lnTo>
                <a:lnTo>
                  <a:pt x="3623360" y="48501"/>
                </a:lnTo>
                <a:lnTo>
                  <a:pt x="3625469" y="48501"/>
                </a:lnTo>
                <a:lnTo>
                  <a:pt x="3601675" y="45165"/>
                </a:lnTo>
                <a:lnTo>
                  <a:pt x="3580444" y="35777"/>
                </a:lnTo>
                <a:lnTo>
                  <a:pt x="3562704" y="21267"/>
                </a:lnTo>
                <a:lnTo>
                  <a:pt x="3549383" y="2565"/>
                </a:lnTo>
                <a:lnTo>
                  <a:pt x="3548405" y="711"/>
                </a:lnTo>
                <a:lnTo>
                  <a:pt x="3546094" y="0"/>
                </a:lnTo>
                <a:close/>
              </a:path>
              <a:path w="4887595" h="102869">
                <a:moveTo>
                  <a:pt x="3625469" y="48501"/>
                </a:moveTo>
                <a:lnTo>
                  <a:pt x="3623360" y="48501"/>
                </a:lnTo>
                <a:lnTo>
                  <a:pt x="3623027" y="48834"/>
                </a:lnTo>
                <a:lnTo>
                  <a:pt x="3625469" y="48501"/>
                </a:lnTo>
                <a:close/>
              </a:path>
            </a:pathLst>
          </a:custGeom>
          <a:solidFill>
            <a:srgbClr val="002934"/>
          </a:solidFill>
        </p:spPr>
        <p:txBody>
          <a:bodyPr wrap="square" lIns="0" tIns="0" rIns="0" bIns="0" rtlCol="0"/>
          <a:lstStyle/>
          <a:p>
            <a:endParaRPr/>
          </a:p>
        </p:txBody>
      </p:sp>
      <p:sp>
        <p:nvSpPr>
          <p:cNvPr id="487" name="object 487"/>
          <p:cNvSpPr/>
          <p:nvPr/>
        </p:nvSpPr>
        <p:spPr>
          <a:xfrm>
            <a:off x="363810" y="1303274"/>
            <a:ext cx="4883181" cy="1692008"/>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88" name="object 488"/>
          <p:cNvSpPr/>
          <p:nvPr/>
        </p:nvSpPr>
        <p:spPr>
          <a:xfrm>
            <a:off x="5444999" y="1303274"/>
            <a:ext cx="4887199" cy="1692008"/>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89" name="object 489"/>
          <p:cNvSpPr/>
          <p:nvPr/>
        </p:nvSpPr>
        <p:spPr>
          <a:xfrm>
            <a:off x="3749937" y="431459"/>
            <a:ext cx="3192145" cy="102235"/>
          </a:xfrm>
          <a:custGeom>
            <a:avLst/>
            <a:gdLst/>
            <a:ahLst/>
            <a:cxnLst/>
            <a:rect l="l" t="t" r="r" b="b"/>
            <a:pathLst>
              <a:path w="3192145" h="102234">
                <a:moveTo>
                  <a:pt x="579749" y="49700"/>
                </a:moveTo>
                <a:lnTo>
                  <a:pt x="578738" y="50133"/>
                </a:lnTo>
                <a:lnTo>
                  <a:pt x="556097" y="53222"/>
                </a:lnTo>
                <a:lnTo>
                  <a:pt x="555764" y="53555"/>
                </a:lnTo>
                <a:lnTo>
                  <a:pt x="553656" y="53555"/>
                </a:lnTo>
                <a:lnTo>
                  <a:pt x="577284" y="56867"/>
                </a:lnTo>
                <a:lnTo>
                  <a:pt x="598368" y="66187"/>
                </a:lnTo>
                <a:lnTo>
                  <a:pt x="615987" y="80596"/>
                </a:lnTo>
                <a:lnTo>
                  <a:pt x="629221" y="99174"/>
                </a:lnTo>
                <a:lnTo>
                  <a:pt x="630199" y="101028"/>
                </a:lnTo>
                <a:lnTo>
                  <a:pt x="632498" y="101752"/>
                </a:lnTo>
                <a:lnTo>
                  <a:pt x="636219" y="99783"/>
                </a:lnTo>
                <a:lnTo>
                  <a:pt x="636943" y="97485"/>
                </a:lnTo>
                <a:lnTo>
                  <a:pt x="635952" y="95618"/>
                </a:lnTo>
                <a:lnTo>
                  <a:pt x="621552" y="75387"/>
                </a:lnTo>
                <a:lnTo>
                  <a:pt x="602362" y="59694"/>
                </a:lnTo>
                <a:lnTo>
                  <a:pt x="588473" y="53555"/>
                </a:lnTo>
                <a:lnTo>
                  <a:pt x="555764" y="53555"/>
                </a:lnTo>
                <a:lnTo>
                  <a:pt x="556097" y="53222"/>
                </a:lnTo>
                <a:lnTo>
                  <a:pt x="587719" y="53222"/>
                </a:lnTo>
                <a:lnTo>
                  <a:pt x="579749" y="49700"/>
                </a:lnTo>
                <a:close/>
              </a:path>
              <a:path w="3192145" h="102234">
                <a:moveTo>
                  <a:pt x="551548" y="45935"/>
                </a:moveTo>
                <a:lnTo>
                  <a:pt x="1701" y="45935"/>
                </a:lnTo>
                <a:lnTo>
                  <a:pt x="0" y="47637"/>
                </a:lnTo>
                <a:lnTo>
                  <a:pt x="0" y="51854"/>
                </a:lnTo>
                <a:lnTo>
                  <a:pt x="1701" y="53555"/>
                </a:lnTo>
                <a:lnTo>
                  <a:pt x="551548" y="53555"/>
                </a:lnTo>
                <a:lnTo>
                  <a:pt x="549846" y="51854"/>
                </a:lnTo>
                <a:lnTo>
                  <a:pt x="549846" y="47637"/>
                </a:lnTo>
                <a:lnTo>
                  <a:pt x="551548" y="45935"/>
                </a:lnTo>
                <a:close/>
              </a:path>
              <a:path w="3192145" h="102234">
                <a:moveTo>
                  <a:pt x="553656" y="45935"/>
                </a:moveTo>
                <a:lnTo>
                  <a:pt x="551548" y="45935"/>
                </a:lnTo>
                <a:lnTo>
                  <a:pt x="549846" y="47637"/>
                </a:lnTo>
                <a:lnTo>
                  <a:pt x="549846" y="51854"/>
                </a:lnTo>
                <a:lnTo>
                  <a:pt x="551548" y="53555"/>
                </a:lnTo>
                <a:lnTo>
                  <a:pt x="553656" y="53555"/>
                </a:lnTo>
                <a:lnTo>
                  <a:pt x="556097" y="53222"/>
                </a:lnTo>
                <a:lnTo>
                  <a:pt x="557466" y="51854"/>
                </a:lnTo>
                <a:lnTo>
                  <a:pt x="557466" y="47637"/>
                </a:lnTo>
                <a:lnTo>
                  <a:pt x="556108" y="46279"/>
                </a:lnTo>
                <a:lnTo>
                  <a:pt x="553656" y="45935"/>
                </a:lnTo>
                <a:close/>
              </a:path>
              <a:path w="3192145" h="102234">
                <a:moveTo>
                  <a:pt x="556108" y="46279"/>
                </a:moveTo>
                <a:lnTo>
                  <a:pt x="557466" y="47637"/>
                </a:lnTo>
                <a:lnTo>
                  <a:pt x="557466" y="51854"/>
                </a:lnTo>
                <a:lnTo>
                  <a:pt x="556097" y="53222"/>
                </a:lnTo>
                <a:lnTo>
                  <a:pt x="578738" y="50133"/>
                </a:lnTo>
                <a:lnTo>
                  <a:pt x="579749" y="49700"/>
                </a:lnTo>
                <a:lnTo>
                  <a:pt x="579393" y="49542"/>
                </a:lnTo>
                <a:lnTo>
                  <a:pt x="556108" y="46279"/>
                </a:lnTo>
                <a:close/>
              </a:path>
              <a:path w="3192145" h="102234">
                <a:moveTo>
                  <a:pt x="588521" y="45935"/>
                </a:moveTo>
                <a:lnTo>
                  <a:pt x="555764" y="45935"/>
                </a:lnTo>
                <a:lnTo>
                  <a:pt x="556108" y="46279"/>
                </a:lnTo>
                <a:lnTo>
                  <a:pt x="579393" y="49542"/>
                </a:lnTo>
                <a:lnTo>
                  <a:pt x="579749" y="49700"/>
                </a:lnTo>
                <a:lnTo>
                  <a:pt x="588521" y="45935"/>
                </a:lnTo>
                <a:close/>
              </a:path>
              <a:path w="3192145" h="102234">
                <a:moveTo>
                  <a:pt x="631405" y="0"/>
                </a:moveTo>
                <a:lnTo>
                  <a:pt x="629081" y="647"/>
                </a:lnTo>
                <a:lnTo>
                  <a:pt x="628040" y="2476"/>
                </a:lnTo>
                <a:lnTo>
                  <a:pt x="614723" y="20213"/>
                </a:lnTo>
                <a:lnTo>
                  <a:pt x="597320" y="33935"/>
                </a:lnTo>
                <a:lnTo>
                  <a:pt x="576682" y="42794"/>
                </a:lnTo>
                <a:lnTo>
                  <a:pt x="553656" y="45935"/>
                </a:lnTo>
                <a:lnTo>
                  <a:pt x="556108" y="46279"/>
                </a:lnTo>
                <a:lnTo>
                  <a:pt x="555764" y="45935"/>
                </a:lnTo>
                <a:lnTo>
                  <a:pt x="588521" y="45935"/>
                </a:lnTo>
                <a:lnTo>
                  <a:pt x="601222" y="40486"/>
                </a:lnTo>
                <a:lnTo>
                  <a:pt x="620180" y="25539"/>
                </a:lnTo>
                <a:lnTo>
                  <a:pt x="634682" y="6222"/>
                </a:lnTo>
                <a:lnTo>
                  <a:pt x="635711" y="4394"/>
                </a:lnTo>
                <a:lnTo>
                  <a:pt x="635063" y="2070"/>
                </a:lnTo>
                <a:lnTo>
                  <a:pt x="631405" y="0"/>
                </a:lnTo>
                <a:close/>
              </a:path>
              <a:path w="3192145" h="102234">
                <a:moveTo>
                  <a:pt x="2612380" y="52047"/>
                </a:moveTo>
                <a:lnTo>
                  <a:pt x="2590898" y="61264"/>
                </a:lnTo>
                <a:lnTo>
                  <a:pt x="2571944" y="76207"/>
                </a:lnTo>
                <a:lnTo>
                  <a:pt x="2557449" y="95516"/>
                </a:lnTo>
                <a:lnTo>
                  <a:pt x="2556408" y="97358"/>
                </a:lnTo>
                <a:lnTo>
                  <a:pt x="2557056" y="99682"/>
                </a:lnTo>
                <a:lnTo>
                  <a:pt x="2560726" y="101752"/>
                </a:lnTo>
                <a:lnTo>
                  <a:pt x="2563050" y="101104"/>
                </a:lnTo>
                <a:lnTo>
                  <a:pt x="2564079" y="99263"/>
                </a:lnTo>
                <a:lnTo>
                  <a:pt x="2577396" y="81528"/>
                </a:lnTo>
                <a:lnTo>
                  <a:pt x="2594798" y="67810"/>
                </a:lnTo>
                <a:lnTo>
                  <a:pt x="2615437" y="58956"/>
                </a:lnTo>
                <a:lnTo>
                  <a:pt x="2638463" y="55816"/>
                </a:lnTo>
                <a:lnTo>
                  <a:pt x="2636367" y="55816"/>
                </a:lnTo>
                <a:lnTo>
                  <a:pt x="2636025" y="55473"/>
                </a:lnTo>
                <a:lnTo>
                  <a:pt x="2612725" y="52200"/>
                </a:lnTo>
                <a:lnTo>
                  <a:pt x="2612380" y="52047"/>
                </a:lnTo>
                <a:close/>
              </a:path>
              <a:path w="3192145" h="102234">
                <a:moveTo>
                  <a:pt x="2636025" y="55473"/>
                </a:moveTo>
                <a:lnTo>
                  <a:pt x="2636367" y="55816"/>
                </a:lnTo>
                <a:lnTo>
                  <a:pt x="2638463" y="55816"/>
                </a:lnTo>
                <a:lnTo>
                  <a:pt x="2636025" y="55473"/>
                </a:lnTo>
                <a:close/>
              </a:path>
              <a:path w="3192145" h="102234">
                <a:moveTo>
                  <a:pt x="2640571" y="48196"/>
                </a:moveTo>
                <a:lnTo>
                  <a:pt x="2638463" y="48196"/>
                </a:lnTo>
                <a:lnTo>
                  <a:pt x="2636033" y="48527"/>
                </a:lnTo>
                <a:lnTo>
                  <a:pt x="2634653" y="49898"/>
                </a:lnTo>
                <a:lnTo>
                  <a:pt x="2634653" y="54101"/>
                </a:lnTo>
                <a:lnTo>
                  <a:pt x="2636025" y="55473"/>
                </a:lnTo>
                <a:lnTo>
                  <a:pt x="2638463" y="55816"/>
                </a:lnTo>
                <a:lnTo>
                  <a:pt x="2640571" y="55816"/>
                </a:lnTo>
                <a:lnTo>
                  <a:pt x="2642273" y="54101"/>
                </a:lnTo>
                <a:lnTo>
                  <a:pt x="2642273" y="49898"/>
                </a:lnTo>
                <a:lnTo>
                  <a:pt x="2640571" y="48196"/>
                </a:lnTo>
                <a:close/>
              </a:path>
              <a:path w="3192145" h="102234">
                <a:moveTo>
                  <a:pt x="3190417" y="48196"/>
                </a:moveTo>
                <a:lnTo>
                  <a:pt x="2640571" y="48196"/>
                </a:lnTo>
                <a:lnTo>
                  <a:pt x="2642273" y="49898"/>
                </a:lnTo>
                <a:lnTo>
                  <a:pt x="2642273" y="54101"/>
                </a:lnTo>
                <a:lnTo>
                  <a:pt x="2640571" y="55816"/>
                </a:lnTo>
                <a:lnTo>
                  <a:pt x="3190417" y="55816"/>
                </a:lnTo>
                <a:lnTo>
                  <a:pt x="3192132" y="54101"/>
                </a:lnTo>
                <a:lnTo>
                  <a:pt x="3192132" y="49898"/>
                </a:lnTo>
                <a:lnTo>
                  <a:pt x="3190417" y="48196"/>
                </a:lnTo>
                <a:close/>
              </a:path>
              <a:path w="3192145" h="102234">
                <a:moveTo>
                  <a:pt x="2636033" y="48527"/>
                </a:moveTo>
                <a:lnTo>
                  <a:pt x="2613381" y="51618"/>
                </a:lnTo>
                <a:lnTo>
                  <a:pt x="2612380" y="52047"/>
                </a:lnTo>
                <a:lnTo>
                  <a:pt x="2612725" y="52200"/>
                </a:lnTo>
                <a:lnTo>
                  <a:pt x="2636025" y="55473"/>
                </a:lnTo>
                <a:lnTo>
                  <a:pt x="2634653" y="54101"/>
                </a:lnTo>
                <a:lnTo>
                  <a:pt x="2634653" y="49898"/>
                </a:lnTo>
                <a:lnTo>
                  <a:pt x="2636033" y="48527"/>
                </a:lnTo>
                <a:close/>
              </a:path>
              <a:path w="3192145" h="102234">
                <a:moveTo>
                  <a:pt x="2559621" y="0"/>
                </a:moveTo>
                <a:lnTo>
                  <a:pt x="2555900" y="1968"/>
                </a:lnTo>
                <a:lnTo>
                  <a:pt x="2555189" y="4267"/>
                </a:lnTo>
                <a:lnTo>
                  <a:pt x="2556167" y="6134"/>
                </a:lnTo>
                <a:lnTo>
                  <a:pt x="2570567" y="26352"/>
                </a:lnTo>
                <a:lnTo>
                  <a:pt x="2589757" y="42043"/>
                </a:lnTo>
                <a:lnTo>
                  <a:pt x="2612380" y="52047"/>
                </a:lnTo>
                <a:lnTo>
                  <a:pt x="2613381" y="51618"/>
                </a:lnTo>
                <a:lnTo>
                  <a:pt x="2636033" y="48527"/>
                </a:lnTo>
                <a:lnTo>
                  <a:pt x="2636367" y="48196"/>
                </a:lnTo>
                <a:lnTo>
                  <a:pt x="2638463" y="48196"/>
                </a:lnTo>
                <a:lnTo>
                  <a:pt x="2614835" y="44883"/>
                </a:lnTo>
                <a:lnTo>
                  <a:pt x="2593752" y="35559"/>
                </a:lnTo>
                <a:lnTo>
                  <a:pt x="2576137" y="21150"/>
                </a:lnTo>
                <a:lnTo>
                  <a:pt x="2562910" y="2578"/>
                </a:lnTo>
                <a:lnTo>
                  <a:pt x="2561920" y="711"/>
                </a:lnTo>
                <a:lnTo>
                  <a:pt x="2559621" y="0"/>
                </a:lnTo>
                <a:close/>
              </a:path>
              <a:path w="3192145" h="102234">
                <a:moveTo>
                  <a:pt x="2638463" y="48196"/>
                </a:moveTo>
                <a:lnTo>
                  <a:pt x="2636367" y="48196"/>
                </a:lnTo>
                <a:lnTo>
                  <a:pt x="2636033" y="48527"/>
                </a:lnTo>
                <a:lnTo>
                  <a:pt x="2638463" y="48196"/>
                </a:lnTo>
                <a:close/>
              </a:path>
            </a:pathLst>
          </a:custGeom>
          <a:solidFill>
            <a:srgbClr val="002934"/>
          </a:solidFill>
        </p:spPr>
        <p:txBody>
          <a:bodyPr wrap="square" lIns="0" tIns="0" rIns="0" bIns="0" rtlCol="0"/>
          <a:lstStyle/>
          <a:p>
            <a:endParaRPr/>
          </a:p>
        </p:txBody>
      </p:sp>
      <p:sp>
        <p:nvSpPr>
          <p:cNvPr id="482" name="object 482"/>
          <p:cNvSpPr txBox="1"/>
          <p:nvPr/>
        </p:nvSpPr>
        <p:spPr>
          <a:xfrm>
            <a:off x="1034477" y="381486"/>
            <a:ext cx="8623300" cy="952312"/>
          </a:xfrm>
          <a:prstGeom prst="rect">
            <a:avLst/>
          </a:prstGeom>
        </p:spPr>
        <p:txBody>
          <a:bodyPr vert="horz" wrap="square" lIns="0" tIns="12700" rIns="0" bIns="0" rtlCol="0">
            <a:spAutoFit/>
          </a:bodyPr>
          <a:lstStyle/>
          <a:p>
            <a:pPr algn="ctr">
              <a:spcBef>
                <a:spcPts val="100"/>
              </a:spcBef>
            </a:pPr>
            <a:r>
              <a:rPr lang="zh-CN" altLang="en-US" sz="1100" spc="-20" dirty="0">
                <a:solidFill>
                  <a:srgbClr val="C1A175"/>
                </a:solidFill>
                <a:latin typeface="GillSansNova-Medium"/>
              </a:rPr>
              <a:t>住所</a:t>
            </a:r>
          </a:p>
          <a:p>
            <a:pPr marL="12700" marR="5080" algn="ctr">
              <a:lnSpc>
                <a:spcPct val="101800"/>
              </a:lnSpc>
              <a:spcBef>
                <a:spcPts val="810"/>
              </a:spcBef>
            </a:pPr>
            <a:r>
              <a:rPr lang="zh-CN" altLang="en-US" sz="900" dirty="0">
                <a:latin typeface="GillSansNova-Light"/>
                <a:cs typeface="GillSansNova-Light"/>
              </a:rPr>
              <a:t>占地面积</a:t>
            </a:r>
            <a:r>
              <a:rPr lang="en-US" altLang="zh-CN" sz="900" dirty="0">
                <a:latin typeface="GillSansNova-Light"/>
                <a:cs typeface="GillSansNova-Light"/>
              </a:rPr>
              <a:t>101</a:t>
            </a:r>
            <a:r>
              <a:rPr lang="zh-CN" altLang="en-US" sz="900" dirty="0">
                <a:latin typeface="GillSansNova-Light"/>
                <a:cs typeface="GillSansNova-Light"/>
              </a:rPr>
              <a:t>公顷的酒店直接面朝印度洋。 套房分布在两个原始的海滩上，分布在西南和西北两个区域。 每间套房距离岸边仅有</a:t>
            </a:r>
            <a:r>
              <a:rPr lang="en-US" altLang="zh-CN" sz="900" dirty="0">
                <a:latin typeface="GillSansNova-Light"/>
                <a:cs typeface="GillSansNova-Light"/>
              </a:rPr>
              <a:t>15</a:t>
            </a:r>
            <a:r>
              <a:rPr lang="zh-CN" altLang="en-US" sz="900" dirty="0">
                <a:latin typeface="GillSansNova-Light"/>
                <a:cs typeface="GillSansNova-Light"/>
              </a:rPr>
              <a:t>米，坐落在自然的塞舌尔花园之中。 所有套房均设有空调，吊扇，带浴缸的浴室，双人梳妆台，独立淋浴间</a:t>
            </a:r>
            <a:r>
              <a:rPr lang="en-US" altLang="zh-CN" sz="900" dirty="0">
                <a:latin typeface="GillSansNova-Light"/>
                <a:cs typeface="GillSansNova-Light"/>
              </a:rPr>
              <a:t>/</a:t>
            </a:r>
            <a:r>
              <a:rPr lang="zh-CN" altLang="en-US" sz="900" dirty="0">
                <a:latin typeface="GillSansNova-Light"/>
                <a:cs typeface="GillSansNova-Light"/>
              </a:rPr>
              <a:t>卫生间，吹风机，休息区，高速上网和无线网络（免费上网），迷你麦克风，迷你吧，保险箱， 卫星电视，电话应答机，</a:t>
            </a:r>
            <a:r>
              <a:rPr lang="en-US" altLang="zh-CN" sz="900" dirty="0">
                <a:latin typeface="GillSansNova-Light"/>
                <a:cs typeface="GillSansNova-Light"/>
              </a:rPr>
              <a:t>Nespresso</a:t>
            </a:r>
            <a:r>
              <a:rPr lang="zh-CN" altLang="en-US" sz="900" dirty="0">
                <a:latin typeface="GillSansNova-Light"/>
                <a:cs typeface="GillSansNova-Light"/>
              </a:rPr>
              <a:t>咖啡机，茶和咖啡设施。</a:t>
            </a:r>
          </a:p>
          <a:p>
            <a:pPr marL="12700" marR="5080" algn="ctr">
              <a:lnSpc>
                <a:spcPct val="101800"/>
              </a:lnSpc>
              <a:spcBef>
                <a:spcPts val="810"/>
              </a:spcBef>
            </a:pPr>
            <a:endParaRPr lang="zh-CN" altLang="en-US" sz="900" dirty="0">
              <a:latin typeface="GillSansNova-Light"/>
              <a:cs typeface="GillSansNova-Light"/>
            </a:endParaRPr>
          </a:p>
        </p:txBody>
      </p:sp>
      <p:sp>
        <p:nvSpPr>
          <p:cNvPr id="10" name="object 26">
            <a:extLst>
              <a:ext uri="{FF2B5EF4-FFF2-40B4-BE49-F238E27FC236}">
                <a16:creationId xmlns:a16="http://schemas.microsoft.com/office/drawing/2014/main" xmlns="" id="{36EB51AE-90DD-4DF1-B18E-12D552E531E3}"/>
              </a:ext>
            </a:extLst>
          </p:cNvPr>
          <p:cNvSpPr txBox="1"/>
          <p:nvPr/>
        </p:nvSpPr>
        <p:spPr>
          <a:xfrm>
            <a:off x="6964557" y="5920862"/>
            <a:ext cx="1734943" cy="353943"/>
          </a:xfrm>
          <a:prstGeom prst="rect">
            <a:avLst/>
          </a:prstGeom>
        </p:spPr>
        <p:txBody>
          <a:bodyPr vert="horz" wrap="square" lIns="0" tIns="20320" rIns="0" bIns="0" rtlCol="0">
            <a:spAutoFit/>
          </a:bodyPr>
          <a:lstStyle/>
          <a:p>
            <a:pPr marL="12065" marR="5080" algn="ctr">
              <a:lnSpc>
                <a:spcPts val="1300"/>
              </a:lnSpc>
              <a:spcBef>
                <a:spcPts val="160"/>
              </a:spcBef>
            </a:pPr>
            <a:r>
              <a:rPr lang="en-US" altLang="zh-CN" sz="1100" dirty="0">
                <a:solidFill>
                  <a:srgbClr val="C1A175"/>
                </a:solidFill>
                <a:latin typeface="GillSansNova-Medium"/>
                <a:cs typeface="GillSansNova-Medium"/>
              </a:rPr>
              <a:t>1 </a:t>
            </a:r>
            <a:r>
              <a:rPr lang="zh-CN" altLang="en-US" sz="1100" dirty="0">
                <a:solidFill>
                  <a:srgbClr val="C1A175"/>
                </a:solidFill>
                <a:latin typeface="GillSansNova-Medium"/>
                <a:cs typeface="GillSansNova-Medium"/>
              </a:rPr>
              <a:t>栋</a:t>
            </a:r>
            <a:r>
              <a:rPr lang="zh-CN" altLang="en-US" sz="1100" dirty="0">
                <a:solidFill>
                  <a:srgbClr val="C1A175"/>
                </a:solidFill>
                <a:latin typeface="GillSansNova-Medium"/>
              </a:rPr>
              <a:t>私家游泳池总统别墅别</a:t>
            </a:r>
            <a:r>
              <a:rPr sz="900" dirty="0">
                <a:solidFill>
                  <a:srgbClr val="305762"/>
                </a:solidFill>
                <a:latin typeface="GillSansNova-Light"/>
                <a:cs typeface="GillSansNova-Light"/>
              </a:rPr>
              <a:t>(1250</a:t>
            </a:r>
            <a:r>
              <a:rPr lang="zh-CN" altLang="en-US" sz="900" dirty="0">
                <a:latin typeface="GillSansNova-Light"/>
                <a:cs typeface="GillSansNova-Light"/>
              </a:rPr>
              <a:t>平方米，三卧室</a:t>
            </a:r>
            <a:r>
              <a:rPr sz="900" spc="-10" dirty="0">
                <a:solidFill>
                  <a:srgbClr val="305762"/>
                </a:solidFill>
                <a:latin typeface="GillSansNova-Light"/>
                <a:cs typeface="GillSansNova-Light"/>
              </a:rPr>
              <a:t>)</a:t>
            </a:r>
            <a:endParaRPr sz="900" dirty="0">
              <a:latin typeface="GillSansNova-Light"/>
              <a:cs typeface="GillSansNova-Light"/>
            </a:endParaRPr>
          </a:p>
        </p:txBody>
      </p:sp>
      <p:sp>
        <p:nvSpPr>
          <p:cNvPr id="11" name="object 27">
            <a:extLst>
              <a:ext uri="{FF2B5EF4-FFF2-40B4-BE49-F238E27FC236}">
                <a16:creationId xmlns:a16="http://schemas.microsoft.com/office/drawing/2014/main" xmlns="" id="{D667DB2C-B278-4368-A67C-508FC662D8F0}"/>
              </a:ext>
            </a:extLst>
          </p:cNvPr>
          <p:cNvSpPr txBox="1"/>
          <p:nvPr/>
        </p:nvSpPr>
        <p:spPr>
          <a:xfrm>
            <a:off x="5432327" y="6570747"/>
            <a:ext cx="4913630" cy="724557"/>
          </a:xfrm>
          <a:prstGeom prst="rect">
            <a:avLst/>
          </a:prstGeom>
        </p:spPr>
        <p:txBody>
          <a:bodyPr vert="horz" wrap="square" lIns="0" tIns="10160" rIns="0" bIns="0" rtlCol="0">
            <a:spAutoFit/>
          </a:bodyPr>
          <a:lstStyle/>
          <a:p>
            <a:pPr marL="12700" marR="5080" algn="just">
              <a:lnSpc>
                <a:spcPct val="101800"/>
              </a:lnSpc>
              <a:spcBef>
                <a:spcPts val="80"/>
              </a:spcBef>
            </a:pPr>
            <a:r>
              <a:rPr lang="zh-CN" altLang="en-US" sz="900" dirty="0">
                <a:latin typeface="GillSansNova-Light"/>
                <a:cs typeface="GillSansNova-Light"/>
              </a:rPr>
              <a:t>您将下榻在位于 </a:t>
            </a:r>
            <a:r>
              <a:rPr lang="en-US" altLang="zh-CN" sz="900" dirty="0" err="1">
                <a:latin typeface="GillSansNova-Light"/>
                <a:cs typeface="GillSansNova-Light"/>
              </a:rPr>
              <a:t>Anse</a:t>
            </a:r>
            <a:r>
              <a:rPr lang="en-US" altLang="zh-CN" sz="900" dirty="0">
                <a:latin typeface="GillSansNova-Light"/>
                <a:cs typeface="GillSansNova-Light"/>
              </a:rPr>
              <a:t> </a:t>
            </a:r>
            <a:r>
              <a:rPr lang="en-US" altLang="zh-CN" sz="900" dirty="0" err="1">
                <a:latin typeface="GillSansNova-Light"/>
                <a:cs typeface="GillSansNova-Light"/>
              </a:rPr>
              <a:t>Kerlan</a:t>
            </a:r>
            <a:r>
              <a:rPr lang="en-US" altLang="zh-CN" sz="900" dirty="0">
                <a:latin typeface="GillSansNova-Light"/>
                <a:cs typeface="GillSansNova-Light"/>
              </a:rPr>
              <a:t> </a:t>
            </a:r>
            <a:r>
              <a:rPr lang="zh-CN" altLang="en-US" sz="900" dirty="0">
                <a:latin typeface="GillSansNova-Light"/>
                <a:cs typeface="GillSansNova-Light"/>
              </a:rPr>
              <a:t>南端的花岗岩巨石旁无与伦比的总统别墅之中。 这里完全按照私人酒店设计打造，从而提供在塞舌尔其他地方无法体会的独特尊崇。 主人套房独享带按摩浴缸的露台浴室。另外两个套房拥有可调节三个级别的泳池以及仅需几步就可到达的私人沙滩。别墅具有无与伦比的功能性，比如别墅内设有配套齐全的办公室，专属别墅管会保证您想要的东西触手可及。</a:t>
            </a:r>
          </a:p>
          <a:p>
            <a:pPr marL="12700" marR="5080" algn="just">
              <a:lnSpc>
                <a:spcPct val="101800"/>
              </a:lnSpc>
              <a:spcBef>
                <a:spcPts val="80"/>
              </a:spcBef>
            </a:pPr>
            <a:endParaRPr sz="900" dirty="0">
              <a:latin typeface="GillSansNova-Light"/>
              <a:cs typeface="GillSansNova-Light"/>
            </a:endParaRPr>
          </a:p>
        </p:txBody>
      </p:sp>
      <p:sp>
        <p:nvSpPr>
          <p:cNvPr id="12" name="object 28">
            <a:extLst>
              <a:ext uri="{FF2B5EF4-FFF2-40B4-BE49-F238E27FC236}">
                <a16:creationId xmlns:a16="http://schemas.microsoft.com/office/drawing/2014/main" xmlns="" id="{D5D9B14B-9D1F-4923-8F59-6EA91A0D8382}"/>
              </a:ext>
            </a:extLst>
          </p:cNvPr>
          <p:cNvSpPr txBox="1"/>
          <p:nvPr/>
        </p:nvSpPr>
        <p:spPr>
          <a:xfrm>
            <a:off x="1612900" y="5920862"/>
            <a:ext cx="2126032" cy="379591"/>
          </a:xfrm>
          <a:prstGeom prst="rect">
            <a:avLst/>
          </a:prstGeom>
        </p:spPr>
        <p:txBody>
          <a:bodyPr vert="horz" wrap="square" lIns="0" tIns="20320" rIns="0" bIns="0" rtlCol="0">
            <a:spAutoFit/>
          </a:bodyPr>
          <a:lstStyle/>
          <a:p>
            <a:pPr marL="12700" marR="5080" indent="394335" algn="ctr">
              <a:lnSpc>
                <a:spcPts val="1300"/>
              </a:lnSpc>
              <a:spcBef>
                <a:spcPts val="160"/>
              </a:spcBef>
            </a:pPr>
            <a:r>
              <a:rPr sz="1100" dirty="0">
                <a:solidFill>
                  <a:srgbClr val="C1A175"/>
                </a:solidFill>
                <a:latin typeface="GillSansNova-Medium"/>
                <a:cs typeface="GillSansNova-Medium"/>
              </a:rPr>
              <a:t>8 </a:t>
            </a:r>
            <a:r>
              <a:rPr lang="zh-CN" altLang="en-US" sz="1100" dirty="0">
                <a:solidFill>
                  <a:srgbClr val="C1A175"/>
                </a:solidFill>
                <a:latin typeface="GillSansNova-Medium"/>
                <a:cs typeface="GillSansNova-Medium"/>
              </a:rPr>
              <a:t>栋</a:t>
            </a:r>
            <a:r>
              <a:rPr lang="zh-CN" altLang="en-US" sz="1100" dirty="0">
                <a:solidFill>
                  <a:srgbClr val="C1A175"/>
                </a:solidFill>
                <a:latin typeface="GillSansNova-Medium"/>
              </a:rPr>
              <a:t>私家游泳池别墅</a:t>
            </a:r>
            <a:endParaRPr lang="en-US" altLang="zh-CN" sz="1100" dirty="0">
              <a:solidFill>
                <a:srgbClr val="C1A175"/>
              </a:solidFill>
              <a:latin typeface="GillSansNova-Medium"/>
            </a:endParaRPr>
          </a:p>
          <a:p>
            <a:pPr marL="12700" marR="5080" indent="394335" algn="ctr">
              <a:lnSpc>
                <a:spcPts val="1300"/>
              </a:lnSpc>
              <a:spcBef>
                <a:spcPts val="160"/>
              </a:spcBef>
            </a:pPr>
            <a:r>
              <a:rPr sz="900" dirty="0">
                <a:solidFill>
                  <a:srgbClr val="305762"/>
                </a:solidFill>
                <a:latin typeface="GillSansNova-Light"/>
                <a:cs typeface="GillSansNova-Light"/>
              </a:rPr>
              <a:t>(</a:t>
            </a:r>
            <a:r>
              <a:rPr lang="en-US" altLang="zh-CN" sz="900" dirty="0">
                <a:latin typeface="GillSansNova-Light"/>
                <a:cs typeface="GillSansNova-Light"/>
              </a:rPr>
              <a:t>725 </a:t>
            </a:r>
            <a:r>
              <a:rPr lang="zh-CN" altLang="en-US" sz="900" dirty="0">
                <a:latin typeface="GillSansNova-Light"/>
                <a:cs typeface="GillSansNova-Light"/>
              </a:rPr>
              <a:t>平方米，双卧室</a:t>
            </a:r>
            <a:r>
              <a:rPr sz="900" spc="-10" dirty="0">
                <a:solidFill>
                  <a:srgbClr val="305762"/>
                </a:solidFill>
                <a:latin typeface="GillSansNova-Light"/>
                <a:cs typeface="GillSansNova-Light"/>
              </a:rPr>
              <a:t>)</a:t>
            </a:r>
            <a:endParaRPr sz="900" dirty="0">
              <a:latin typeface="GillSansNova-Light"/>
              <a:cs typeface="GillSansNova-Light"/>
            </a:endParaRPr>
          </a:p>
        </p:txBody>
      </p:sp>
      <p:sp>
        <p:nvSpPr>
          <p:cNvPr id="13" name="object 29">
            <a:extLst>
              <a:ext uri="{FF2B5EF4-FFF2-40B4-BE49-F238E27FC236}">
                <a16:creationId xmlns:a16="http://schemas.microsoft.com/office/drawing/2014/main" xmlns="" id="{AA08D075-F8A1-48C2-8EF8-A3E8AE3D4432}"/>
              </a:ext>
            </a:extLst>
          </p:cNvPr>
          <p:cNvSpPr txBox="1"/>
          <p:nvPr/>
        </p:nvSpPr>
        <p:spPr>
          <a:xfrm>
            <a:off x="342586" y="6570747"/>
            <a:ext cx="4918710" cy="865814"/>
          </a:xfrm>
          <a:prstGeom prst="rect">
            <a:avLst/>
          </a:prstGeom>
        </p:spPr>
        <p:txBody>
          <a:bodyPr vert="horz" wrap="square" lIns="0" tIns="10160" rIns="0" bIns="0" rtlCol="0">
            <a:spAutoFit/>
          </a:bodyPr>
          <a:lstStyle/>
          <a:p>
            <a:pPr marL="12700" marR="5080" algn="just">
              <a:lnSpc>
                <a:spcPct val="101800"/>
              </a:lnSpc>
              <a:spcBef>
                <a:spcPts val="80"/>
              </a:spcBef>
            </a:pPr>
            <a:r>
              <a:rPr lang="zh-CN" altLang="en-US" sz="900" dirty="0">
                <a:latin typeface="GillSansNova-Light"/>
                <a:cs typeface="GillSansNova-Light"/>
              </a:rPr>
              <a:t>双卧室别墅位于</a:t>
            </a:r>
            <a:r>
              <a:rPr lang="en-US" altLang="zh-CN" sz="900" dirty="0" err="1">
                <a:latin typeface="GillSansNova-Light"/>
                <a:cs typeface="GillSansNova-Light"/>
              </a:rPr>
              <a:t>Anse</a:t>
            </a:r>
            <a:r>
              <a:rPr lang="en-US" altLang="zh-CN" sz="900" dirty="0">
                <a:latin typeface="GillSansNova-Light"/>
                <a:cs typeface="GillSansNova-Light"/>
              </a:rPr>
              <a:t> </a:t>
            </a:r>
            <a:r>
              <a:rPr lang="en-US" altLang="zh-CN" sz="900" dirty="0" err="1">
                <a:latin typeface="GillSansNova-Light"/>
                <a:cs typeface="GillSansNova-Light"/>
              </a:rPr>
              <a:t>Kerlan</a:t>
            </a:r>
            <a:r>
              <a:rPr lang="zh-CN" altLang="en-US" sz="900" dirty="0">
                <a:latin typeface="GillSansNova-Light"/>
                <a:cs typeface="GillSansNova-Light"/>
              </a:rPr>
              <a:t>南端（也可作为单卧室别墅出售），提供了极好的印度洋海景。 宽敞的设计旨在反映其设计的整体概念，卧室直接进入花园和海滩的距离只有几米远。 两间卧室均设有宽敞的套房浴室，室外淋浴</a:t>
            </a:r>
            <a:r>
              <a:rPr lang="en-US" altLang="zh-CN" sz="900" dirty="0">
                <a:latin typeface="GillSansNova-Light"/>
                <a:cs typeface="GillSansNova-Light"/>
              </a:rPr>
              <a:t>/</a:t>
            </a:r>
            <a:r>
              <a:rPr lang="zh-CN" altLang="en-US" sz="900" dirty="0">
                <a:latin typeface="GillSansNova-Light"/>
                <a:cs typeface="GillSansNova-Light"/>
              </a:rPr>
              <a:t>浴缸，带电视的起居</a:t>
            </a:r>
            <a:r>
              <a:rPr lang="en-US" altLang="zh-CN" sz="900" dirty="0">
                <a:latin typeface="GillSansNova-Light"/>
                <a:cs typeface="GillSansNova-Light"/>
              </a:rPr>
              <a:t>/</a:t>
            </a:r>
            <a:r>
              <a:rPr lang="zh-CN" altLang="en-US" sz="900" dirty="0">
                <a:latin typeface="GillSansNova-Light"/>
                <a:cs typeface="GillSansNova-Light"/>
              </a:rPr>
              <a:t>用餐区，别墅管家和服务人员的小厨房。 起居室直接通往一处私人游泳池的用餐区，以及个人放松和按摩室。别墅管家在客人入住期间将会照顾所有要求，提供超出预期的度假体验。 适合家庭或夫妇。</a:t>
            </a:r>
          </a:p>
          <a:p>
            <a:pPr marL="12700" marR="5080" algn="just">
              <a:lnSpc>
                <a:spcPct val="101800"/>
              </a:lnSpc>
              <a:spcBef>
                <a:spcPts val="80"/>
              </a:spcBef>
            </a:pPr>
            <a:endParaRPr sz="900" dirty="0">
              <a:latin typeface="GillSansNova-Light"/>
              <a:cs typeface="GillSansNova-Light"/>
            </a:endParaRPr>
          </a:p>
        </p:txBody>
      </p:sp>
      <p:sp>
        <p:nvSpPr>
          <p:cNvPr id="14" name="object 30">
            <a:extLst>
              <a:ext uri="{FF2B5EF4-FFF2-40B4-BE49-F238E27FC236}">
                <a16:creationId xmlns:a16="http://schemas.microsoft.com/office/drawing/2014/main" xmlns="" id="{8C5DF205-9149-4FCC-BA33-99E66704B059}"/>
              </a:ext>
            </a:extLst>
          </p:cNvPr>
          <p:cNvSpPr/>
          <p:nvPr/>
        </p:nvSpPr>
        <p:spPr>
          <a:xfrm>
            <a:off x="5444999" y="4162425"/>
            <a:ext cx="4886996" cy="1691995"/>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5" name="object 31">
            <a:extLst>
              <a:ext uri="{FF2B5EF4-FFF2-40B4-BE49-F238E27FC236}">
                <a16:creationId xmlns:a16="http://schemas.microsoft.com/office/drawing/2014/main" xmlns="" id="{25988F01-7D50-4F50-8F33-28DB50ABA7C6}"/>
              </a:ext>
            </a:extLst>
          </p:cNvPr>
          <p:cNvSpPr/>
          <p:nvPr/>
        </p:nvSpPr>
        <p:spPr>
          <a:xfrm>
            <a:off x="359130" y="4162425"/>
            <a:ext cx="4887869" cy="1691995"/>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6" name="object 20541">
            <a:extLst>
              <a:ext uri="{FF2B5EF4-FFF2-40B4-BE49-F238E27FC236}">
                <a16:creationId xmlns:a16="http://schemas.microsoft.com/office/drawing/2014/main" xmlns="" id="{F9B8B094-FE92-4332-84C8-8330A0E5663D}"/>
              </a:ext>
            </a:extLst>
          </p:cNvPr>
          <p:cNvSpPr/>
          <p:nvPr/>
        </p:nvSpPr>
        <p:spPr>
          <a:xfrm>
            <a:off x="363780" y="6020923"/>
            <a:ext cx="1258570" cy="0"/>
          </a:xfrm>
          <a:custGeom>
            <a:avLst/>
            <a:gdLst/>
            <a:ahLst/>
            <a:cxnLst/>
            <a:rect l="l" t="t" r="r" b="b"/>
            <a:pathLst>
              <a:path w="1258570">
                <a:moveTo>
                  <a:pt x="1257947" y="0"/>
                </a:moveTo>
                <a:lnTo>
                  <a:pt x="0" y="0"/>
                </a:lnTo>
              </a:path>
            </a:pathLst>
          </a:custGeom>
          <a:ln w="7620">
            <a:solidFill>
              <a:srgbClr val="002934"/>
            </a:solidFill>
          </a:ln>
        </p:spPr>
        <p:txBody>
          <a:bodyPr wrap="square" lIns="0" tIns="0" rIns="0" bIns="0" rtlCol="0"/>
          <a:lstStyle/>
          <a:p>
            <a:endParaRPr/>
          </a:p>
        </p:txBody>
      </p:sp>
      <p:sp>
        <p:nvSpPr>
          <p:cNvPr id="17" name="object 20542">
            <a:extLst>
              <a:ext uri="{FF2B5EF4-FFF2-40B4-BE49-F238E27FC236}">
                <a16:creationId xmlns:a16="http://schemas.microsoft.com/office/drawing/2014/main" xmlns="" id="{338623CF-2496-4CB0-A1CC-78C152E1141A}"/>
              </a:ext>
            </a:extLst>
          </p:cNvPr>
          <p:cNvSpPr/>
          <p:nvPr/>
        </p:nvSpPr>
        <p:spPr>
          <a:xfrm>
            <a:off x="1621727" y="6020923"/>
            <a:ext cx="80010" cy="48260"/>
          </a:xfrm>
          <a:custGeom>
            <a:avLst/>
            <a:gdLst/>
            <a:ahLst/>
            <a:cxnLst/>
            <a:rect l="l" t="t" r="r" b="b"/>
            <a:pathLst>
              <a:path w="80010" h="48260">
                <a:moveTo>
                  <a:pt x="0" y="0"/>
                </a:moveTo>
                <a:lnTo>
                  <a:pt x="24846" y="3481"/>
                </a:lnTo>
                <a:lnTo>
                  <a:pt x="47016" y="13281"/>
                </a:lnTo>
                <a:lnTo>
                  <a:pt x="65542" y="28428"/>
                </a:lnTo>
                <a:lnTo>
                  <a:pt x="79451" y="47955"/>
                </a:lnTo>
              </a:path>
            </a:pathLst>
          </a:custGeom>
          <a:ln w="7620">
            <a:solidFill>
              <a:srgbClr val="002934"/>
            </a:solidFill>
          </a:ln>
        </p:spPr>
        <p:txBody>
          <a:bodyPr wrap="square" lIns="0" tIns="0" rIns="0" bIns="0" rtlCol="0"/>
          <a:lstStyle/>
          <a:p>
            <a:endParaRPr/>
          </a:p>
        </p:txBody>
      </p:sp>
      <p:sp>
        <p:nvSpPr>
          <p:cNvPr id="18" name="object 20543">
            <a:extLst>
              <a:ext uri="{FF2B5EF4-FFF2-40B4-BE49-F238E27FC236}">
                <a16:creationId xmlns:a16="http://schemas.microsoft.com/office/drawing/2014/main" xmlns="" id="{28CA84FA-BF4D-4007-B9EC-C0AAA15E3322}"/>
              </a:ext>
            </a:extLst>
          </p:cNvPr>
          <p:cNvSpPr/>
          <p:nvPr/>
        </p:nvSpPr>
        <p:spPr>
          <a:xfrm>
            <a:off x="1621727" y="5975229"/>
            <a:ext cx="78740" cy="45720"/>
          </a:xfrm>
          <a:custGeom>
            <a:avLst/>
            <a:gdLst/>
            <a:ahLst/>
            <a:cxnLst/>
            <a:rect l="l" t="t" r="r" b="b"/>
            <a:pathLst>
              <a:path w="78739" h="45719">
                <a:moveTo>
                  <a:pt x="78219" y="0"/>
                </a:moveTo>
                <a:lnTo>
                  <a:pt x="64216" y="18648"/>
                </a:lnTo>
                <a:lnTo>
                  <a:pt x="45915" y="33077"/>
                </a:lnTo>
                <a:lnTo>
                  <a:pt x="24210" y="42391"/>
                </a:lnTo>
                <a:lnTo>
                  <a:pt x="0" y="45694"/>
                </a:lnTo>
              </a:path>
            </a:pathLst>
          </a:custGeom>
          <a:ln w="7620">
            <a:solidFill>
              <a:srgbClr val="002934"/>
            </a:solidFill>
          </a:ln>
        </p:spPr>
        <p:txBody>
          <a:bodyPr wrap="square" lIns="0" tIns="0" rIns="0" bIns="0" rtlCol="0"/>
          <a:lstStyle/>
          <a:p>
            <a:endParaRPr/>
          </a:p>
        </p:txBody>
      </p:sp>
      <p:sp>
        <p:nvSpPr>
          <p:cNvPr id="19" name="object 20544">
            <a:extLst>
              <a:ext uri="{FF2B5EF4-FFF2-40B4-BE49-F238E27FC236}">
                <a16:creationId xmlns:a16="http://schemas.microsoft.com/office/drawing/2014/main" xmlns="" id="{713F68E4-3A58-41B6-8665-C9204C076304}"/>
              </a:ext>
            </a:extLst>
          </p:cNvPr>
          <p:cNvSpPr/>
          <p:nvPr/>
        </p:nvSpPr>
        <p:spPr>
          <a:xfrm>
            <a:off x="3985438" y="6023196"/>
            <a:ext cx="1257935" cy="0"/>
          </a:xfrm>
          <a:custGeom>
            <a:avLst/>
            <a:gdLst/>
            <a:ahLst/>
            <a:cxnLst/>
            <a:rect l="l" t="t" r="r" b="b"/>
            <a:pathLst>
              <a:path w="1257935">
                <a:moveTo>
                  <a:pt x="0" y="0"/>
                </a:moveTo>
                <a:lnTo>
                  <a:pt x="1257934" y="0"/>
                </a:lnTo>
              </a:path>
            </a:pathLst>
          </a:custGeom>
          <a:ln w="7620">
            <a:solidFill>
              <a:srgbClr val="002934"/>
            </a:solidFill>
          </a:ln>
        </p:spPr>
        <p:txBody>
          <a:bodyPr wrap="square" lIns="0" tIns="0" rIns="0" bIns="0" rtlCol="0"/>
          <a:lstStyle/>
          <a:p>
            <a:endParaRPr/>
          </a:p>
        </p:txBody>
      </p:sp>
      <p:sp>
        <p:nvSpPr>
          <p:cNvPr id="20" name="object 20545">
            <a:extLst>
              <a:ext uri="{FF2B5EF4-FFF2-40B4-BE49-F238E27FC236}">
                <a16:creationId xmlns:a16="http://schemas.microsoft.com/office/drawing/2014/main" xmlns="" id="{6B4FDBBC-52A3-4254-BBF3-2894C8845DFA}"/>
              </a:ext>
            </a:extLst>
          </p:cNvPr>
          <p:cNvSpPr/>
          <p:nvPr/>
        </p:nvSpPr>
        <p:spPr>
          <a:xfrm>
            <a:off x="3905987" y="5975229"/>
            <a:ext cx="80010" cy="48260"/>
          </a:xfrm>
          <a:custGeom>
            <a:avLst/>
            <a:gdLst/>
            <a:ahLst/>
            <a:cxnLst/>
            <a:rect l="l" t="t" r="r" b="b"/>
            <a:pathLst>
              <a:path w="80010" h="48260">
                <a:moveTo>
                  <a:pt x="79451" y="47967"/>
                </a:moveTo>
                <a:lnTo>
                  <a:pt x="54603" y="44484"/>
                </a:lnTo>
                <a:lnTo>
                  <a:pt x="32429" y="34680"/>
                </a:lnTo>
                <a:lnTo>
                  <a:pt x="13903" y="19528"/>
                </a:lnTo>
                <a:lnTo>
                  <a:pt x="0" y="0"/>
                </a:lnTo>
              </a:path>
            </a:pathLst>
          </a:custGeom>
          <a:ln w="7620">
            <a:solidFill>
              <a:srgbClr val="002934"/>
            </a:solidFill>
          </a:ln>
        </p:spPr>
        <p:txBody>
          <a:bodyPr wrap="square" lIns="0" tIns="0" rIns="0" bIns="0" rtlCol="0"/>
          <a:lstStyle/>
          <a:p>
            <a:endParaRPr/>
          </a:p>
        </p:txBody>
      </p:sp>
      <p:sp>
        <p:nvSpPr>
          <p:cNvPr id="21" name="object 20546">
            <a:extLst>
              <a:ext uri="{FF2B5EF4-FFF2-40B4-BE49-F238E27FC236}">
                <a16:creationId xmlns:a16="http://schemas.microsoft.com/office/drawing/2014/main" xmlns="" id="{FF7755FC-B1A3-4BF3-AFA8-EF699088BF98}"/>
              </a:ext>
            </a:extLst>
          </p:cNvPr>
          <p:cNvSpPr/>
          <p:nvPr/>
        </p:nvSpPr>
        <p:spPr>
          <a:xfrm>
            <a:off x="3907219" y="6023196"/>
            <a:ext cx="78740" cy="45720"/>
          </a:xfrm>
          <a:custGeom>
            <a:avLst/>
            <a:gdLst/>
            <a:ahLst/>
            <a:cxnLst/>
            <a:rect l="l" t="t" r="r" b="b"/>
            <a:pathLst>
              <a:path w="78739" h="45719">
                <a:moveTo>
                  <a:pt x="0" y="45681"/>
                </a:moveTo>
                <a:lnTo>
                  <a:pt x="13995" y="27040"/>
                </a:lnTo>
                <a:lnTo>
                  <a:pt x="32294" y="12615"/>
                </a:lnTo>
                <a:lnTo>
                  <a:pt x="54001" y="3303"/>
                </a:lnTo>
                <a:lnTo>
                  <a:pt x="78219" y="0"/>
                </a:lnTo>
              </a:path>
            </a:pathLst>
          </a:custGeom>
          <a:ln w="7620">
            <a:solidFill>
              <a:srgbClr val="002934"/>
            </a:solidFill>
          </a:ln>
        </p:spPr>
        <p:txBody>
          <a:bodyPr wrap="square" lIns="0" tIns="0" rIns="0" bIns="0" rtlCol="0"/>
          <a:lstStyle/>
          <a:p>
            <a:endParaRPr/>
          </a:p>
        </p:txBody>
      </p:sp>
      <p:sp>
        <p:nvSpPr>
          <p:cNvPr id="22" name="object 20547">
            <a:extLst>
              <a:ext uri="{FF2B5EF4-FFF2-40B4-BE49-F238E27FC236}">
                <a16:creationId xmlns:a16="http://schemas.microsoft.com/office/drawing/2014/main" xmlns="" id="{EA38F43E-2EBE-479A-B5A5-5AEC3FB99ACD}"/>
              </a:ext>
            </a:extLst>
          </p:cNvPr>
          <p:cNvSpPr/>
          <p:nvPr/>
        </p:nvSpPr>
        <p:spPr>
          <a:xfrm>
            <a:off x="5448804" y="6020923"/>
            <a:ext cx="1258570" cy="0"/>
          </a:xfrm>
          <a:custGeom>
            <a:avLst/>
            <a:gdLst/>
            <a:ahLst/>
            <a:cxnLst/>
            <a:rect l="l" t="t" r="r" b="b"/>
            <a:pathLst>
              <a:path w="1258570">
                <a:moveTo>
                  <a:pt x="1257947" y="0"/>
                </a:moveTo>
                <a:lnTo>
                  <a:pt x="0" y="0"/>
                </a:lnTo>
              </a:path>
            </a:pathLst>
          </a:custGeom>
          <a:ln w="7620">
            <a:solidFill>
              <a:srgbClr val="002934"/>
            </a:solidFill>
          </a:ln>
        </p:spPr>
        <p:txBody>
          <a:bodyPr wrap="square" lIns="0" tIns="0" rIns="0" bIns="0" rtlCol="0"/>
          <a:lstStyle/>
          <a:p>
            <a:endParaRPr/>
          </a:p>
        </p:txBody>
      </p:sp>
      <p:sp>
        <p:nvSpPr>
          <p:cNvPr id="23" name="object 20548">
            <a:extLst>
              <a:ext uri="{FF2B5EF4-FFF2-40B4-BE49-F238E27FC236}">
                <a16:creationId xmlns:a16="http://schemas.microsoft.com/office/drawing/2014/main" xmlns="" id="{82A41FD1-FF8F-4F42-820F-71DAB9D43B1C}"/>
              </a:ext>
            </a:extLst>
          </p:cNvPr>
          <p:cNvSpPr/>
          <p:nvPr/>
        </p:nvSpPr>
        <p:spPr>
          <a:xfrm>
            <a:off x="6706751" y="6020923"/>
            <a:ext cx="80010" cy="48260"/>
          </a:xfrm>
          <a:custGeom>
            <a:avLst/>
            <a:gdLst/>
            <a:ahLst/>
            <a:cxnLst/>
            <a:rect l="l" t="t" r="r" b="b"/>
            <a:pathLst>
              <a:path w="80009" h="48260">
                <a:moveTo>
                  <a:pt x="0" y="0"/>
                </a:moveTo>
                <a:lnTo>
                  <a:pt x="24846" y="3481"/>
                </a:lnTo>
                <a:lnTo>
                  <a:pt x="47016" y="13281"/>
                </a:lnTo>
                <a:lnTo>
                  <a:pt x="65542" y="28428"/>
                </a:lnTo>
                <a:lnTo>
                  <a:pt x="79451" y="47955"/>
                </a:lnTo>
              </a:path>
            </a:pathLst>
          </a:custGeom>
          <a:ln w="7620">
            <a:solidFill>
              <a:srgbClr val="002934"/>
            </a:solidFill>
          </a:ln>
        </p:spPr>
        <p:txBody>
          <a:bodyPr wrap="square" lIns="0" tIns="0" rIns="0" bIns="0" rtlCol="0"/>
          <a:lstStyle/>
          <a:p>
            <a:endParaRPr/>
          </a:p>
        </p:txBody>
      </p:sp>
      <p:sp>
        <p:nvSpPr>
          <p:cNvPr id="24" name="object 20549">
            <a:extLst>
              <a:ext uri="{FF2B5EF4-FFF2-40B4-BE49-F238E27FC236}">
                <a16:creationId xmlns:a16="http://schemas.microsoft.com/office/drawing/2014/main" xmlns="" id="{ECF5C5E7-0CBD-49FB-910D-89982FA05333}"/>
              </a:ext>
            </a:extLst>
          </p:cNvPr>
          <p:cNvSpPr/>
          <p:nvPr/>
        </p:nvSpPr>
        <p:spPr>
          <a:xfrm>
            <a:off x="6706751" y="5975229"/>
            <a:ext cx="78740" cy="45720"/>
          </a:xfrm>
          <a:custGeom>
            <a:avLst/>
            <a:gdLst/>
            <a:ahLst/>
            <a:cxnLst/>
            <a:rect l="l" t="t" r="r" b="b"/>
            <a:pathLst>
              <a:path w="78740" h="45719">
                <a:moveTo>
                  <a:pt x="78219" y="0"/>
                </a:moveTo>
                <a:lnTo>
                  <a:pt x="64216" y="18648"/>
                </a:lnTo>
                <a:lnTo>
                  <a:pt x="45915" y="33077"/>
                </a:lnTo>
                <a:lnTo>
                  <a:pt x="24210" y="42391"/>
                </a:lnTo>
                <a:lnTo>
                  <a:pt x="0" y="45694"/>
                </a:lnTo>
              </a:path>
            </a:pathLst>
          </a:custGeom>
          <a:ln w="7620">
            <a:solidFill>
              <a:srgbClr val="002934"/>
            </a:solidFill>
          </a:ln>
        </p:spPr>
        <p:txBody>
          <a:bodyPr wrap="square" lIns="0" tIns="0" rIns="0" bIns="0" rtlCol="0"/>
          <a:lstStyle/>
          <a:p>
            <a:endParaRPr/>
          </a:p>
        </p:txBody>
      </p:sp>
      <p:sp>
        <p:nvSpPr>
          <p:cNvPr id="25" name="object 20550">
            <a:extLst>
              <a:ext uri="{FF2B5EF4-FFF2-40B4-BE49-F238E27FC236}">
                <a16:creationId xmlns:a16="http://schemas.microsoft.com/office/drawing/2014/main" xmlns="" id="{CFE9C06E-7A77-49DC-9150-93ACBE0DBE87}"/>
              </a:ext>
            </a:extLst>
          </p:cNvPr>
          <p:cNvSpPr/>
          <p:nvPr/>
        </p:nvSpPr>
        <p:spPr>
          <a:xfrm>
            <a:off x="9070463" y="6023196"/>
            <a:ext cx="1257935" cy="0"/>
          </a:xfrm>
          <a:custGeom>
            <a:avLst/>
            <a:gdLst/>
            <a:ahLst/>
            <a:cxnLst/>
            <a:rect l="l" t="t" r="r" b="b"/>
            <a:pathLst>
              <a:path w="1257934">
                <a:moveTo>
                  <a:pt x="0" y="0"/>
                </a:moveTo>
                <a:lnTo>
                  <a:pt x="1257934" y="0"/>
                </a:lnTo>
              </a:path>
            </a:pathLst>
          </a:custGeom>
          <a:ln w="7620">
            <a:solidFill>
              <a:srgbClr val="002934"/>
            </a:solidFill>
          </a:ln>
        </p:spPr>
        <p:txBody>
          <a:bodyPr wrap="square" lIns="0" tIns="0" rIns="0" bIns="0" rtlCol="0"/>
          <a:lstStyle/>
          <a:p>
            <a:endParaRPr/>
          </a:p>
        </p:txBody>
      </p:sp>
      <p:sp>
        <p:nvSpPr>
          <p:cNvPr id="26" name="object 20551">
            <a:extLst>
              <a:ext uri="{FF2B5EF4-FFF2-40B4-BE49-F238E27FC236}">
                <a16:creationId xmlns:a16="http://schemas.microsoft.com/office/drawing/2014/main" xmlns="" id="{18D7DC44-585D-4891-A53E-1B1CBAE51290}"/>
              </a:ext>
            </a:extLst>
          </p:cNvPr>
          <p:cNvSpPr/>
          <p:nvPr/>
        </p:nvSpPr>
        <p:spPr>
          <a:xfrm>
            <a:off x="8991011" y="5975229"/>
            <a:ext cx="80010" cy="48260"/>
          </a:xfrm>
          <a:custGeom>
            <a:avLst/>
            <a:gdLst/>
            <a:ahLst/>
            <a:cxnLst/>
            <a:rect l="l" t="t" r="r" b="b"/>
            <a:pathLst>
              <a:path w="80009" h="48260">
                <a:moveTo>
                  <a:pt x="79451" y="47967"/>
                </a:moveTo>
                <a:lnTo>
                  <a:pt x="54603" y="44484"/>
                </a:lnTo>
                <a:lnTo>
                  <a:pt x="32429" y="34680"/>
                </a:lnTo>
                <a:lnTo>
                  <a:pt x="13903" y="19528"/>
                </a:lnTo>
                <a:lnTo>
                  <a:pt x="0" y="0"/>
                </a:lnTo>
              </a:path>
            </a:pathLst>
          </a:custGeom>
          <a:ln w="7620">
            <a:solidFill>
              <a:srgbClr val="002934"/>
            </a:solidFill>
          </a:ln>
        </p:spPr>
        <p:txBody>
          <a:bodyPr wrap="square" lIns="0" tIns="0" rIns="0" bIns="0" rtlCol="0"/>
          <a:lstStyle/>
          <a:p>
            <a:endParaRPr/>
          </a:p>
        </p:txBody>
      </p:sp>
      <p:sp>
        <p:nvSpPr>
          <p:cNvPr id="27" name="object 20552">
            <a:extLst>
              <a:ext uri="{FF2B5EF4-FFF2-40B4-BE49-F238E27FC236}">
                <a16:creationId xmlns:a16="http://schemas.microsoft.com/office/drawing/2014/main" xmlns="" id="{D173A174-9771-417F-8AB1-79041E1114E2}"/>
              </a:ext>
            </a:extLst>
          </p:cNvPr>
          <p:cNvSpPr/>
          <p:nvPr/>
        </p:nvSpPr>
        <p:spPr>
          <a:xfrm>
            <a:off x="8992244" y="6023196"/>
            <a:ext cx="78740" cy="45720"/>
          </a:xfrm>
          <a:custGeom>
            <a:avLst/>
            <a:gdLst/>
            <a:ahLst/>
            <a:cxnLst/>
            <a:rect l="l" t="t" r="r" b="b"/>
            <a:pathLst>
              <a:path w="78740" h="45719">
                <a:moveTo>
                  <a:pt x="0" y="45681"/>
                </a:moveTo>
                <a:lnTo>
                  <a:pt x="13995" y="27040"/>
                </a:lnTo>
                <a:lnTo>
                  <a:pt x="32294" y="12615"/>
                </a:lnTo>
                <a:lnTo>
                  <a:pt x="54001" y="3303"/>
                </a:lnTo>
                <a:lnTo>
                  <a:pt x="78219" y="0"/>
                </a:lnTo>
              </a:path>
            </a:pathLst>
          </a:custGeom>
          <a:ln w="7620">
            <a:solidFill>
              <a:srgbClr val="002934"/>
            </a:solidFill>
          </a:ln>
        </p:spPr>
        <p:txBody>
          <a:bodyPr wrap="square" lIns="0" tIns="0" rIns="0" bIns="0" rtlCol="0"/>
          <a:lstStyle/>
          <a:p>
            <a:endParaRPr/>
          </a:p>
        </p:txBody>
      </p:sp>
    </p:spTree>
    <p:extLst>
      <p:ext uri="{BB962C8B-B14F-4D97-AF65-F5344CB8AC3E}">
        <p14:creationId xmlns:p14="http://schemas.microsoft.com/office/powerpoint/2010/main" val="1643255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50005" y="360006"/>
            <a:ext cx="6582003" cy="6839997"/>
          </a:xfrm>
          <a:prstGeom prst="rect">
            <a:avLst/>
          </a:prstGeom>
          <a:blipFill>
            <a:blip r:embed="rId2" cstate="print"/>
            <a:stretch>
              <a:fillRect/>
            </a:stretch>
          </a:blipFill>
        </p:spPr>
        <p:txBody>
          <a:bodyPr wrap="square" lIns="0" tIns="0" rIns="0" bIns="0" rtlCol="0"/>
          <a:lstStyle/>
          <a:p>
            <a:endParaRPr lang="en-US" sz="900" dirty="0">
              <a:solidFill>
                <a:srgbClr val="305762"/>
              </a:solidFill>
              <a:highlight>
                <a:srgbClr val="FFFF00"/>
              </a:highlight>
              <a:latin typeface="GillSansNova-Light"/>
            </a:endParaRPr>
          </a:p>
        </p:txBody>
      </p:sp>
      <p:sp>
        <p:nvSpPr>
          <p:cNvPr id="3" name="object 3"/>
          <p:cNvSpPr txBox="1"/>
          <p:nvPr/>
        </p:nvSpPr>
        <p:spPr>
          <a:xfrm>
            <a:off x="347300" y="597444"/>
            <a:ext cx="3219450" cy="6971332"/>
          </a:xfrm>
          <a:prstGeom prst="rect">
            <a:avLst/>
          </a:prstGeom>
        </p:spPr>
        <p:txBody>
          <a:bodyPr vert="horz" wrap="square" lIns="0" tIns="12700" rIns="0" bIns="0" rtlCol="0">
            <a:spAutoFit/>
          </a:bodyPr>
          <a:lstStyle/>
          <a:p>
            <a:pPr algn="ctr">
              <a:spcBef>
                <a:spcPts val="100"/>
              </a:spcBef>
            </a:pPr>
            <a:r>
              <a:rPr lang="zh-CN" altLang="en-US" sz="1100" spc="-15" dirty="0">
                <a:latin typeface="Gill Sans" charset="0"/>
                <a:ea typeface="Gill Sans" charset="0"/>
                <a:cs typeface="Gill Sans" charset="0"/>
              </a:rPr>
              <a:t>餐厅</a:t>
            </a:r>
            <a:endParaRPr sz="1100" dirty="0">
              <a:latin typeface="Gill Sans" charset="0"/>
              <a:ea typeface="Gill Sans" charset="0"/>
              <a:cs typeface="Gill Sans" charset="0"/>
            </a:endParaRPr>
          </a:p>
          <a:p>
            <a:r>
              <a:rPr lang="en-US" altLang="zh-CN" sz="1000" dirty="0">
                <a:latin typeface="Gill Sans" charset="0"/>
                <a:ea typeface="Gill Sans" charset="0"/>
                <a:cs typeface="Gill Sans" charset="0"/>
              </a:rPr>
              <a:t>Legend</a:t>
            </a:r>
            <a:endParaRPr lang="en-US" sz="1000" dirty="0">
              <a:latin typeface="Gill Sans" charset="0"/>
              <a:ea typeface="Gill Sans" charset="0"/>
              <a:cs typeface="Gill Sans" charset="0"/>
            </a:endParaRPr>
          </a:p>
          <a:p>
            <a:r>
              <a:rPr lang="en-US" sz="1000" dirty="0">
                <a:latin typeface="Gill Sans" charset="0"/>
                <a:ea typeface="Gill Sans" charset="0"/>
                <a:cs typeface="Gill Sans" charset="0"/>
              </a:rPr>
              <a:t>120</a:t>
            </a:r>
            <a:r>
              <a:rPr lang="zh-CN" altLang="en-US" sz="1000" dirty="0">
                <a:latin typeface="Gill Sans" charset="0"/>
                <a:ea typeface="Gill Sans" charset="0"/>
                <a:cs typeface="Gill Sans" charset="0"/>
              </a:rPr>
              <a:t>个座位。从早晨</a:t>
            </a:r>
            <a:r>
              <a:rPr lang="en-US" sz="1000" dirty="0">
                <a:latin typeface="Gill Sans" charset="0"/>
                <a:ea typeface="Gill Sans" charset="0"/>
                <a:cs typeface="Gill Sans" charset="0"/>
              </a:rPr>
              <a:t>07:00</a:t>
            </a:r>
            <a:r>
              <a:rPr lang="zh-TW" altLang="en-US" sz="1000" dirty="0">
                <a:latin typeface="Gill Sans" charset="0"/>
                <a:ea typeface="Gill Sans" charset="0"/>
                <a:cs typeface="Gill Sans" charset="0"/>
              </a:rPr>
              <a:t>到</a:t>
            </a:r>
            <a:r>
              <a:rPr lang="en-US" sz="1000" dirty="0">
                <a:latin typeface="Gill Sans" charset="0"/>
                <a:ea typeface="Gill Sans" charset="0"/>
                <a:cs typeface="Gill Sans" charset="0"/>
              </a:rPr>
              <a:t>10:30</a:t>
            </a:r>
            <a:r>
              <a:rPr lang="zh-CN" altLang="en-US" sz="1000" dirty="0">
                <a:latin typeface="Gill Sans" charset="0"/>
                <a:ea typeface="Gill Sans" charset="0"/>
                <a:cs typeface="Gill Sans" charset="0"/>
              </a:rPr>
              <a:t>供应早餐，午餐时间为</a:t>
            </a:r>
            <a:r>
              <a:rPr lang="en-US" sz="1000" dirty="0">
                <a:latin typeface="Gill Sans" charset="0"/>
                <a:ea typeface="Gill Sans" charset="0"/>
                <a:cs typeface="Gill Sans" charset="0"/>
              </a:rPr>
              <a:t>12</a:t>
            </a:r>
            <a:r>
              <a:rPr lang="zh-CN" altLang="en-US" sz="1000" dirty="0">
                <a:latin typeface="Gill Sans" charset="0"/>
                <a:ea typeface="Gill Sans" charset="0"/>
                <a:cs typeface="Gill Sans" charset="0"/>
              </a:rPr>
              <a:t>时至</a:t>
            </a:r>
            <a:r>
              <a:rPr lang="en-US" sz="1000" dirty="0">
                <a:latin typeface="Gill Sans" charset="0"/>
                <a:ea typeface="Gill Sans" charset="0"/>
                <a:cs typeface="Gill Sans" charset="0"/>
              </a:rPr>
              <a:t>18</a:t>
            </a:r>
            <a:r>
              <a:rPr lang="zh-CN" altLang="en-US" sz="1000" dirty="0">
                <a:latin typeface="Gill Sans" charset="0"/>
                <a:ea typeface="Gill Sans" charset="0"/>
                <a:cs typeface="Gill Sans" charset="0"/>
              </a:rPr>
              <a:t>时（天气允许时，客人也可就坐于泳池周围）；</a:t>
            </a:r>
            <a:r>
              <a:rPr lang="en-US" sz="1000" dirty="0">
                <a:latin typeface="Gill Sans" charset="0"/>
                <a:ea typeface="Gill Sans" charset="0"/>
                <a:cs typeface="Gill Sans" charset="0"/>
              </a:rPr>
              <a:t>19</a:t>
            </a:r>
            <a:r>
              <a:rPr lang="zh-CN" altLang="en-US" sz="1000" dirty="0">
                <a:latin typeface="Gill Sans" charset="0"/>
                <a:ea typeface="Gill Sans" charset="0"/>
                <a:cs typeface="Gill Sans" charset="0"/>
              </a:rPr>
              <a:t>时至</a:t>
            </a:r>
            <a:r>
              <a:rPr lang="en-US" sz="1000" dirty="0">
                <a:latin typeface="Gill Sans" charset="0"/>
                <a:ea typeface="Gill Sans" charset="0"/>
                <a:cs typeface="Gill Sans" charset="0"/>
              </a:rPr>
              <a:t>22</a:t>
            </a:r>
            <a:r>
              <a:rPr lang="zh-CN" altLang="en-US" sz="1000" dirty="0">
                <a:latin typeface="Gill Sans" charset="0"/>
                <a:ea typeface="Gill Sans" charset="0"/>
                <a:cs typeface="Gill Sans" charset="0"/>
              </a:rPr>
              <a:t>时</a:t>
            </a:r>
            <a:r>
              <a:rPr lang="en-US" sz="1000" dirty="0">
                <a:latin typeface="Gill Sans" charset="0"/>
                <a:ea typeface="Gill Sans" charset="0"/>
                <a:cs typeface="Gill Sans" charset="0"/>
              </a:rPr>
              <a:t>30</a:t>
            </a:r>
            <a:r>
              <a:rPr lang="zh-CN" altLang="en-US" sz="1000" dirty="0">
                <a:latin typeface="Gill Sans" charset="0"/>
                <a:ea typeface="Gill Sans" charset="0"/>
                <a:cs typeface="Gill Sans" charset="0"/>
              </a:rPr>
              <a:t>分进入晚餐时段。 </a:t>
            </a:r>
            <a:r>
              <a:rPr lang="de-DE" sz="1000" dirty="0">
                <a:latin typeface="Gill Sans" charset="0"/>
                <a:ea typeface="Gill Sans" charset="0"/>
                <a:cs typeface="Gill Sans" charset="0"/>
              </a:rPr>
              <a:t>Legend</a:t>
            </a:r>
            <a:r>
              <a:rPr lang="zh-CN" altLang="en-US" sz="1000" dirty="0">
                <a:latin typeface="Gill Sans" charset="0"/>
                <a:ea typeface="Gill Sans" charset="0"/>
                <a:cs typeface="Gill Sans" charset="0"/>
              </a:rPr>
              <a:t>餐厅俯瞰着海湾，供应早餐和晚餐的豪华自助餐。午餐时间，零点菜单供应国际美食。每天晚上，我们的厨师团队将为您提供烹饪世界各地不同特色的菜肴，并以“</a:t>
            </a:r>
            <a:r>
              <a:rPr lang="zh-TW" altLang="en-US" sz="1000" dirty="0">
                <a:latin typeface="Gill Sans" charset="0"/>
                <a:ea typeface="Gill Sans" charset="0"/>
                <a:cs typeface="Gill Sans" charset="0"/>
              </a:rPr>
              <a:t>展示</a:t>
            </a:r>
            <a:r>
              <a:rPr lang="zh-CN" altLang="en-US" sz="1000" dirty="0">
                <a:latin typeface="Gill Sans" charset="0"/>
                <a:ea typeface="Gill Sans" charset="0"/>
                <a:cs typeface="Gill Sans" charset="0"/>
              </a:rPr>
              <a:t>厨房”的风格与您互动。糕点主题每天都有变化，每周都会有一次让人满足的“</a:t>
            </a:r>
            <a:r>
              <a:rPr lang="zh-TW" altLang="en-US" sz="1000" dirty="0">
                <a:latin typeface="Gill Sans" charset="0"/>
                <a:ea typeface="Gill Sans" charset="0"/>
                <a:cs typeface="Gill Sans" charset="0"/>
              </a:rPr>
              <a:t>巧克力盛宴</a:t>
            </a:r>
            <a:r>
              <a:rPr lang="zh-CN" altLang="en-US" sz="1000" dirty="0">
                <a:latin typeface="Gill Sans" charset="0"/>
                <a:ea typeface="Gill Sans" charset="0"/>
                <a:cs typeface="Gill Sans" charset="0"/>
              </a:rPr>
              <a:t>”。</a:t>
            </a:r>
            <a:endParaRPr lang="en-US" sz="1000" dirty="0">
              <a:latin typeface="Gill Sans" charset="0"/>
              <a:ea typeface="Gill Sans" charset="0"/>
              <a:cs typeface="Gill Sans" charset="0"/>
            </a:endParaRPr>
          </a:p>
          <a:p>
            <a:pPr>
              <a:lnSpc>
                <a:spcPct val="100000"/>
              </a:lnSpc>
              <a:spcBef>
                <a:spcPts val="25"/>
              </a:spcBef>
            </a:pPr>
            <a:endParaRPr sz="1000" dirty="0">
              <a:latin typeface="Gill Sans" charset="0"/>
              <a:ea typeface="Gill Sans" charset="0"/>
              <a:cs typeface="Gill Sans" charset="0"/>
            </a:endParaRPr>
          </a:p>
          <a:p>
            <a:pPr marL="12700" algn="just">
              <a:lnSpc>
                <a:spcPct val="100000"/>
              </a:lnSpc>
            </a:pPr>
            <a:r>
              <a:rPr sz="1000" dirty="0">
                <a:latin typeface="Gill Sans" charset="0"/>
                <a:ea typeface="Gill Sans" charset="0"/>
                <a:cs typeface="Gill Sans" charset="0"/>
              </a:rPr>
              <a:t>Diva</a:t>
            </a:r>
          </a:p>
          <a:p>
            <a:r>
              <a:rPr lang="en-US" sz="1000" dirty="0">
                <a:latin typeface="Gill Sans" charset="0"/>
                <a:ea typeface="Gill Sans" charset="0"/>
                <a:cs typeface="Gill Sans" charset="0"/>
              </a:rPr>
              <a:t>86</a:t>
            </a:r>
            <a:r>
              <a:rPr lang="zh-CN" altLang="en-US" sz="1000" dirty="0">
                <a:latin typeface="Gill Sans" charset="0"/>
                <a:ea typeface="Gill Sans" charset="0"/>
                <a:cs typeface="Gill Sans" charset="0"/>
              </a:rPr>
              <a:t>个座位。高尔夫菜单从</a:t>
            </a:r>
            <a:r>
              <a:rPr lang="en-US" sz="1000" dirty="0">
                <a:latin typeface="Gill Sans" charset="0"/>
                <a:ea typeface="Gill Sans" charset="0"/>
                <a:cs typeface="Gill Sans" charset="0"/>
              </a:rPr>
              <a:t>09:00</a:t>
            </a:r>
            <a:r>
              <a:rPr lang="zh-TW" altLang="en-US" sz="1000" dirty="0">
                <a:latin typeface="Gill Sans" charset="0"/>
                <a:ea typeface="Gill Sans" charset="0"/>
                <a:cs typeface="Gill Sans" charset="0"/>
              </a:rPr>
              <a:t>到</a:t>
            </a:r>
            <a:r>
              <a:rPr lang="en-US" sz="1000" dirty="0">
                <a:latin typeface="Gill Sans" charset="0"/>
                <a:ea typeface="Gill Sans" charset="0"/>
                <a:cs typeface="Gill Sans" charset="0"/>
              </a:rPr>
              <a:t>18:00</a:t>
            </a:r>
          </a:p>
          <a:p>
            <a:r>
              <a:rPr lang="en-US" sz="1000" dirty="0">
                <a:latin typeface="Gill Sans" charset="0"/>
                <a:ea typeface="Gill Sans" charset="0"/>
                <a:cs typeface="Gill Sans" charset="0"/>
              </a:rPr>
              <a:t>12</a:t>
            </a:r>
            <a:r>
              <a:rPr lang="zh-CN" altLang="en-US" sz="1000" dirty="0">
                <a:latin typeface="Gill Sans" charset="0"/>
                <a:ea typeface="Gill Sans" charset="0"/>
                <a:cs typeface="Gill Sans" charset="0"/>
              </a:rPr>
              <a:t>时至</a:t>
            </a:r>
            <a:r>
              <a:rPr lang="en-US" sz="1000" dirty="0">
                <a:latin typeface="Gill Sans" charset="0"/>
                <a:ea typeface="Gill Sans" charset="0"/>
                <a:cs typeface="Gill Sans" charset="0"/>
              </a:rPr>
              <a:t>15</a:t>
            </a:r>
            <a:r>
              <a:rPr lang="zh-CN" altLang="en-US" sz="1000" dirty="0">
                <a:latin typeface="Gill Sans" charset="0"/>
                <a:ea typeface="Gill Sans" charset="0"/>
                <a:cs typeface="Gill Sans" charset="0"/>
              </a:rPr>
              <a:t>时</a:t>
            </a:r>
            <a:r>
              <a:rPr lang="en-US" sz="1000" dirty="0">
                <a:latin typeface="Gill Sans" charset="0"/>
                <a:ea typeface="Gill Sans" charset="0"/>
                <a:cs typeface="Gill Sans" charset="0"/>
              </a:rPr>
              <a:t>30</a:t>
            </a:r>
            <a:r>
              <a:rPr lang="zh-CN" altLang="en-US" sz="1000" dirty="0">
                <a:latin typeface="Gill Sans" charset="0"/>
                <a:ea typeface="Gill Sans" charset="0"/>
                <a:cs typeface="Gill Sans" charset="0"/>
              </a:rPr>
              <a:t>分供应午餐</a:t>
            </a:r>
            <a:r>
              <a:rPr lang="en-US" sz="1000" dirty="0">
                <a:latin typeface="Gill Sans" charset="0"/>
                <a:ea typeface="Gill Sans" charset="0"/>
                <a:cs typeface="Gill Sans" charset="0"/>
              </a:rPr>
              <a:t>;</a:t>
            </a:r>
            <a:r>
              <a:rPr lang="zh-CN" altLang="en-US" sz="1000" dirty="0">
                <a:latin typeface="Gill Sans" charset="0"/>
                <a:ea typeface="Gill Sans" charset="0"/>
                <a:cs typeface="Gill Sans" charset="0"/>
              </a:rPr>
              <a:t>并于</a:t>
            </a:r>
            <a:r>
              <a:rPr lang="en-US" sz="1000" dirty="0">
                <a:latin typeface="Gill Sans" charset="0"/>
                <a:ea typeface="Gill Sans" charset="0"/>
                <a:cs typeface="Gill Sans" charset="0"/>
              </a:rPr>
              <a:t>19</a:t>
            </a:r>
            <a:r>
              <a:rPr lang="zh-CN" altLang="en-US" sz="1000" dirty="0">
                <a:latin typeface="Gill Sans" charset="0"/>
                <a:ea typeface="Gill Sans" charset="0"/>
                <a:cs typeface="Gill Sans" charset="0"/>
              </a:rPr>
              <a:t>时至</a:t>
            </a:r>
            <a:r>
              <a:rPr lang="en-US" sz="1000" dirty="0">
                <a:latin typeface="Gill Sans" charset="0"/>
                <a:ea typeface="Gill Sans" charset="0"/>
                <a:cs typeface="Gill Sans" charset="0"/>
              </a:rPr>
              <a:t>22</a:t>
            </a:r>
            <a:r>
              <a:rPr lang="zh-CN" altLang="en-US" sz="1000" dirty="0">
                <a:latin typeface="Gill Sans" charset="0"/>
                <a:ea typeface="Gill Sans" charset="0"/>
                <a:cs typeface="Gill Sans" charset="0"/>
              </a:rPr>
              <a:t>时</a:t>
            </a:r>
            <a:r>
              <a:rPr lang="en-US" sz="1000" dirty="0">
                <a:latin typeface="Gill Sans" charset="0"/>
                <a:ea typeface="Gill Sans" charset="0"/>
                <a:cs typeface="Gill Sans" charset="0"/>
              </a:rPr>
              <a:t>30</a:t>
            </a:r>
            <a:r>
              <a:rPr lang="zh-CN" altLang="en-US" sz="1000" dirty="0">
                <a:latin typeface="Gill Sans" charset="0"/>
                <a:ea typeface="Gill Sans" charset="0"/>
                <a:cs typeface="Gill Sans" charset="0"/>
              </a:rPr>
              <a:t>分进行晚餐。建议预约。 </a:t>
            </a:r>
            <a:r>
              <a:rPr lang="pt-PT" sz="1000" dirty="0">
                <a:latin typeface="Gill Sans" charset="0"/>
                <a:ea typeface="Gill Sans" charset="0"/>
                <a:cs typeface="Gill Sans" charset="0"/>
              </a:rPr>
              <a:t>DIVA</a:t>
            </a:r>
            <a:r>
              <a:rPr lang="zh-CN" altLang="en-US" sz="1000" dirty="0">
                <a:latin typeface="Gill Sans" charset="0"/>
                <a:ea typeface="Gill Sans" charset="0"/>
                <a:cs typeface="Gill Sans" charset="0"/>
              </a:rPr>
              <a:t>位于高尔夫俱乐部，是酒店</a:t>
            </a:r>
            <a:r>
              <a:rPr lang="en-US" altLang="zh-CN" sz="1000" dirty="0" err="1">
                <a:latin typeface="Gill Sans" charset="0"/>
                <a:ea typeface="Gill Sans" charset="0"/>
                <a:cs typeface="Gill Sans" charset="0"/>
              </a:rPr>
              <a:t>xuyao</a:t>
            </a:r>
            <a:r>
              <a:rPr lang="zh-CN" altLang="en-US" sz="1000" dirty="0">
                <a:latin typeface="Gill Sans" charset="0"/>
                <a:ea typeface="Gill Sans" charset="0"/>
                <a:cs typeface="Gill Sans" charset="0"/>
              </a:rPr>
              <a:t>需要传达的的生活方式中的重要元素。在午餐时间，餐厅在轻松而时尚的环境中供应“</a:t>
            </a:r>
            <a:r>
              <a:rPr lang="zh-TW" altLang="en-US" sz="1000" dirty="0">
                <a:latin typeface="Gill Sans" charset="0"/>
                <a:ea typeface="Gill Sans" charset="0"/>
                <a:cs typeface="Gill Sans" charset="0"/>
              </a:rPr>
              <a:t>快餐</a:t>
            </a:r>
            <a:r>
              <a:rPr lang="zh-CN" altLang="en-US" sz="1000" dirty="0">
                <a:latin typeface="Gill Sans" charset="0"/>
                <a:ea typeface="Gill Sans" charset="0"/>
                <a:cs typeface="Gill Sans" charset="0"/>
              </a:rPr>
              <a:t>”小食。在晚上，由法国室内设计师</a:t>
            </a:r>
            <a:r>
              <a:rPr lang="de-DE" sz="1000" dirty="0">
                <a:latin typeface="Gill Sans" charset="0"/>
                <a:ea typeface="Gill Sans" charset="0"/>
                <a:cs typeface="Gill Sans" charset="0"/>
              </a:rPr>
              <a:t>Marc Hertrich</a:t>
            </a:r>
            <a:r>
              <a:rPr lang="zh-CN" altLang="en-US" sz="1000" dirty="0">
                <a:latin typeface="Gill Sans" charset="0"/>
                <a:ea typeface="Gill Sans" charset="0"/>
                <a:cs typeface="Gill Sans" charset="0"/>
              </a:rPr>
              <a:t>设计的餐厅</a:t>
            </a:r>
            <a:r>
              <a:rPr lang="pt-PT" sz="1000" dirty="0">
                <a:latin typeface="Gill Sans" charset="0"/>
                <a:ea typeface="Gill Sans" charset="0"/>
                <a:cs typeface="Gill Sans" charset="0"/>
              </a:rPr>
              <a:t>DIVA</a:t>
            </a:r>
            <a:r>
              <a:rPr lang="zh-CN" altLang="en-US" sz="1000" dirty="0">
                <a:latin typeface="Gill Sans" charset="0"/>
                <a:ea typeface="Gill Sans" charset="0"/>
                <a:cs typeface="Gill Sans" charset="0"/>
              </a:rPr>
              <a:t>营造了休闲别致的城市氛围并让您更好的体验现代美味佳肴。很多菜肴的灵感来自地中海风味，菜单有多种选择，可以让您更好的与他人共享。在塞舌尔，这里是一个真正独特的餐厅。葡萄酒单是该地区最完整和最理想的，不要错过“侍酒师酒窖的品酒体验”这个活动。</a:t>
            </a:r>
            <a:endParaRPr lang="en-US" sz="1000" dirty="0">
              <a:latin typeface="Gill Sans" charset="0"/>
              <a:ea typeface="Gill Sans" charset="0"/>
              <a:cs typeface="Gill Sans" charset="0"/>
            </a:endParaRPr>
          </a:p>
          <a:p>
            <a:r>
              <a:rPr lang="en-US" sz="1000" dirty="0">
                <a:latin typeface="Gill Sans" charset="0"/>
                <a:ea typeface="Gill Sans" charset="0"/>
                <a:cs typeface="Gill Sans" charset="0"/>
              </a:rPr>
              <a:t> </a:t>
            </a:r>
          </a:p>
          <a:p>
            <a:pPr>
              <a:lnSpc>
                <a:spcPct val="100000"/>
              </a:lnSpc>
              <a:spcBef>
                <a:spcPts val="25"/>
              </a:spcBef>
            </a:pPr>
            <a:endParaRPr sz="1000" dirty="0">
              <a:latin typeface="Gill Sans" charset="0"/>
              <a:ea typeface="Gill Sans" charset="0"/>
              <a:cs typeface="Gill Sans" charset="0"/>
            </a:endParaRPr>
          </a:p>
          <a:p>
            <a:pPr marL="12700" algn="just">
              <a:lnSpc>
                <a:spcPct val="100000"/>
              </a:lnSpc>
            </a:pPr>
            <a:r>
              <a:rPr sz="1000" spc="-5" dirty="0">
                <a:latin typeface="Gill Sans" charset="0"/>
                <a:ea typeface="Gill Sans" charset="0"/>
                <a:cs typeface="Gill Sans" charset="0"/>
              </a:rPr>
              <a:t>The</a:t>
            </a:r>
            <a:r>
              <a:rPr sz="1000" spc="-90" dirty="0">
                <a:latin typeface="Gill Sans" charset="0"/>
                <a:ea typeface="Gill Sans" charset="0"/>
                <a:cs typeface="Gill Sans" charset="0"/>
              </a:rPr>
              <a:t> </a:t>
            </a:r>
            <a:r>
              <a:rPr sz="1000" dirty="0">
                <a:latin typeface="Gill Sans" charset="0"/>
                <a:ea typeface="Gill Sans" charset="0"/>
                <a:cs typeface="Gill Sans" charset="0"/>
              </a:rPr>
              <a:t>Nest</a:t>
            </a:r>
          </a:p>
          <a:p>
            <a:pPr marL="12700" marR="5080" algn="just">
              <a:lnSpc>
                <a:spcPct val="101800"/>
              </a:lnSpc>
            </a:pPr>
            <a:r>
              <a:rPr lang="en-US" altLang="zh-CN" sz="1000" dirty="0">
                <a:latin typeface="Gill Sans" charset="0"/>
                <a:ea typeface="Gill Sans" charset="0"/>
                <a:cs typeface="Gill Sans" charset="0"/>
              </a:rPr>
              <a:t>58</a:t>
            </a:r>
            <a:r>
              <a:rPr lang="zh-CN" altLang="en-US" sz="1000" dirty="0">
                <a:latin typeface="Gill Sans" charset="0"/>
                <a:ea typeface="Gill Sans" charset="0"/>
                <a:cs typeface="Gill Sans" charset="0"/>
              </a:rPr>
              <a:t>个座位。 </a:t>
            </a:r>
            <a:r>
              <a:rPr lang="en-US" altLang="zh-CN" sz="1000" dirty="0">
                <a:latin typeface="Gill Sans" charset="0"/>
                <a:ea typeface="Gill Sans" charset="0"/>
                <a:cs typeface="Gill Sans" charset="0"/>
              </a:rPr>
              <a:t>12</a:t>
            </a:r>
            <a:r>
              <a:rPr lang="zh-CN" altLang="en-US" sz="1000" dirty="0">
                <a:latin typeface="Gill Sans" charset="0"/>
                <a:ea typeface="Gill Sans" charset="0"/>
                <a:cs typeface="Gill Sans" charset="0"/>
              </a:rPr>
              <a:t>时至</a:t>
            </a:r>
            <a:r>
              <a:rPr lang="en-US" altLang="zh-CN" sz="1000" dirty="0">
                <a:latin typeface="Gill Sans" charset="0"/>
                <a:ea typeface="Gill Sans" charset="0"/>
                <a:cs typeface="Gill Sans" charset="0"/>
              </a:rPr>
              <a:t>15</a:t>
            </a:r>
            <a:r>
              <a:rPr lang="zh-CN" altLang="en-US" sz="1000" dirty="0">
                <a:latin typeface="Gill Sans" charset="0"/>
                <a:ea typeface="Gill Sans" charset="0"/>
                <a:cs typeface="Gill Sans" charset="0"/>
              </a:rPr>
              <a:t>时</a:t>
            </a:r>
            <a:r>
              <a:rPr lang="en-US" altLang="zh-CN" sz="1000" dirty="0">
                <a:latin typeface="Gill Sans" charset="0"/>
                <a:ea typeface="Gill Sans" charset="0"/>
                <a:cs typeface="Gill Sans" charset="0"/>
              </a:rPr>
              <a:t>30</a:t>
            </a:r>
            <a:r>
              <a:rPr lang="zh-CN" altLang="en-US" sz="1000" dirty="0">
                <a:latin typeface="Gill Sans" charset="0"/>
                <a:ea typeface="Gill Sans" charset="0"/>
                <a:cs typeface="Gill Sans" charset="0"/>
              </a:rPr>
              <a:t>分供应午餐</a:t>
            </a:r>
            <a:r>
              <a:rPr lang="en-US" altLang="zh-CN" sz="1000" dirty="0">
                <a:latin typeface="Gill Sans" charset="0"/>
                <a:ea typeface="Gill Sans" charset="0"/>
                <a:cs typeface="Gill Sans" charset="0"/>
              </a:rPr>
              <a:t>;</a:t>
            </a:r>
            <a:r>
              <a:rPr lang="zh-CN" altLang="en-US" sz="1000" dirty="0">
                <a:latin typeface="Gill Sans" charset="0"/>
                <a:ea typeface="Gill Sans" charset="0"/>
                <a:cs typeface="Gill Sans" charset="0"/>
              </a:rPr>
              <a:t>并于</a:t>
            </a:r>
            <a:r>
              <a:rPr lang="en-US" altLang="zh-CN" sz="1000" dirty="0">
                <a:latin typeface="Gill Sans" charset="0"/>
                <a:ea typeface="Gill Sans" charset="0"/>
                <a:cs typeface="Gill Sans" charset="0"/>
              </a:rPr>
              <a:t>19</a:t>
            </a:r>
            <a:r>
              <a:rPr lang="zh-CN" altLang="en-US" sz="1000" dirty="0">
                <a:latin typeface="Gill Sans" charset="0"/>
                <a:ea typeface="Gill Sans" charset="0"/>
                <a:cs typeface="Gill Sans" charset="0"/>
              </a:rPr>
              <a:t>时至</a:t>
            </a:r>
            <a:r>
              <a:rPr lang="en-US" altLang="zh-CN" sz="1000" dirty="0">
                <a:latin typeface="Gill Sans" charset="0"/>
                <a:ea typeface="Gill Sans" charset="0"/>
                <a:cs typeface="Gill Sans" charset="0"/>
              </a:rPr>
              <a:t>22</a:t>
            </a:r>
            <a:r>
              <a:rPr lang="zh-CN" altLang="en-US" sz="1000" dirty="0">
                <a:latin typeface="Gill Sans" charset="0"/>
                <a:ea typeface="Gill Sans" charset="0"/>
                <a:cs typeface="Gill Sans" charset="0"/>
              </a:rPr>
              <a:t>时</a:t>
            </a:r>
            <a:r>
              <a:rPr lang="en-US" altLang="zh-CN" sz="1000" dirty="0">
                <a:latin typeface="Gill Sans" charset="0"/>
                <a:ea typeface="Gill Sans" charset="0"/>
                <a:cs typeface="Gill Sans" charset="0"/>
              </a:rPr>
              <a:t>30</a:t>
            </a:r>
            <a:r>
              <a:rPr lang="zh-CN" altLang="en-US" sz="1000" dirty="0">
                <a:latin typeface="Gill Sans" charset="0"/>
                <a:ea typeface="Gill Sans" charset="0"/>
                <a:cs typeface="Gill Sans" charset="0"/>
              </a:rPr>
              <a:t>分进行晚餐。强烈建议预约。在</a:t>
            </a:r>
            <a:r>
              <a:rPr lang="en-US" altLang="zh-CN" sz="1000" dirty="0">
                <a:latin typeface="Gill Sans" charset="0"/>
                <a:ea typeface="Gill Sans" charset="0"/>
                <a:cs typeface="Gill Sans" charset="0"/>
              </a:rPr>
              <a:t>The Nest</a:t>
            </a:r>
            <a:r>
              <a:rPr lang="zh-CN" altLang="en-US" sz="1000" dirty="0">
                <a:latin typeface="Gill Sans" charset="0"/>
                <a:ea typeface="Gill Sans" charset="0"/>
                <a:cs typeface="Gill Sans" charset="0"/>
              </a:rPr>
              <a:t>的</a:t>
            </a:r>
            <a:r>
              <a:rPr lang="en-US" altLang="zh-CN" sz="1000" dirty="0">
                <a:latin typeface="Gill Sans" charset="0"/>
                <a:ea typeface="Gill Sans" charset="0"/>
                <a:cs typeface="Gill Sans" charset="0"/>
              </a:rPr>
              <a:t>Creole</a:t>
            </a:r>
            <a:r>
              <a:rPr lang="zh-CN" altLang="en-US" sz="1000" dirty="0">
                <a:latin typeface="Gill Sans" charset="0"/>
                <a:ea typeface="Gill Sans" charset="0"/>
                <a:cs typeface="Gill Sans" charset="0"/>
              </a:rPr>
              <a:t>风格餐厅中品尝来自印度洋的新鲜海鲜。餐厅拥有完美的地理位置，位于两个</a:t>
            </a:r>
            <a:r>
              <a:rPr lang="en-US" altLang="zh-CN" sz="1000" dirty="0" err="1">
                <a:latin typeface="Gill Sans" charset="0"/>
                <a:ea typeface="Gill Sans" charset="0"/>
                <a:cs typeface="Gill Sans" charset="0"/>
              </a:rPr>
              <a:t>Anse</a:t>
            </a:r>
            <a:r>
              <a:rPr lang="en-US" altLang="zh-CN" sz="1000" dirty="0">
                <a:latin typeface="Gill Sans" charset="0"/>
                <a:ea typeface="Gill Sans" charset="0"/>
                <a:cs typeface="Gill Sans" charset="0"/>
              </a:rPr>
              <a:t> </a:t>
            </a:r>
            <a:r>
              <a:rPr lang="en-US" altLang="zh-CN" sz="1000" dirty="0" err="1">
                <a:latin typeface="Gill Sans" charset="0"/>
                <a:ea typeface="Gill Sans" charset="0"/>
                <a:cs typeface="Gill Sans" charset="0"/>
              </a:rPr>
              <a:t>Kerlan</a:t>
            </a:r>
            <a:r>
              <a:rPr lang="zh-CN" altLang="en-US" sz="1000" dirty="0">
                <a:latin typeface="Gill Sans" charset="0"/>
                <a:ea typeface="Gill Sans" charset="0"/>
                <a:cs typeface="Gill Sans" charset="0"/>
              </a:rPr>
              <a:t>海滩之间的岩石半岛上。在餐厅的浪漫的布置中坐下来享受 </a:t>
            </a:r>
            <a:r>
              <a:rPr lang="en-US" altLang="zh-CN" sz="1000" dirty="0" err="1">
                <a:latin typeface="Gill Sans" charset="0"/>
                <a:ea typeface="Gill Sans" charset="0"/>
                <a:cs typeface="Gill Sans" charset="0"/>
              </a:rPr>
              <a:t>Anse</a:t>
            </a:r>
            <a:r>
              <a:rPr lang="en-US" altLang="zh-CN" sz="1000" dirty="0">
                <a:latin typeface="Gill Sans" charset="0"/>
                <a:ea typeface="Gill Sans" charset="0"/>
                <a:cs typeface="Gill Sans" charset="0"/>
              </a:rPr>
              <a:t> </a:t>
            </a:r>
            <a:r>
              <a:rPr lang="en-US" altLang="zh-CN" sz="1000" dirty="0" err="1">
                <a:latin typeface="Gill Sans" charset="0"/>
                <a:ea typeface="Gill Sans" charset="0"/>
                <a:cs typeface="Gill Sans" charset="0"/>
              </a:rPr>
              <a:t>Kerlan</a:t>
            </a:r>
            <a:r>
              <a:rPr lang="en-US" altLang="zh-CN" sz="1000" dirty="0">
                <a:latin typeface="Gill Sans" charset="0"/>
                <a:ea typeface="Gill Sans" charset="0"/>
                <a:cs typeface="Gill Sans" charset="0"/>
              </a:rPr>
              <a:t> </a:t>
            </a:r>
            <a:r>
              <a:rPr lang="zh-CN" altLang="en-US" sz="1000" dirty="0">
                <a:latin typeface="Gill Sans" charset="0"/>
                <a:ea typeface="Gill Sans" charset="0"/>
                <a:cs typeface="Gill Sans" charset="0"/>
              </a:rPr>
              <a:t>的迷人美景，并且在白天可看到天堂飞鸟的细腻飞行。在这里必须要尝试的就是标志性的椰汁冰糕</a:t>
            </a:r>
            <a:r>
              <a:rPr lang="en-US" altLang="zh-CN" sz="1000" dirty="0">
                <a:latin typeface="Gill Sans" charset="0"/>
                <a:ea typeface="Gill Sans" charset="0"/>
                <a:cs typeface="Gill Sans" charset="0"/>
              </a:rPr>
              <a:t>...</a:t>
            </a:r>
            <a:r>
              <a:rPr lang="zh-CN" altLang="en-US" sz="1000" dirty="0">
                <a:latin typeface="Gill Sans" charset="0"/>
                <a:ea typeface="Gill Sans" charset="0"/>
                <a:cs typeface="Gill Sans" charset="0"/>
              </a:rPr>
              <a:t>在</a:t>
            </a:r>
            <a:r>
              <a:rPr lang="en-US" altLang="zh-CN" sz="1000" dirty="0">
                <a:latin typeface="Gill Sans" charset="0"/>
                <a:ea typeface="Gill Sans" charset="0"/>
                <a:cs typeface="Gill Sans" charset="0"/>
              </a:rPr>
              <a:t>The Nest</a:t>
            </a:r>
            <a:r>
              <a:rPr lang="zh-CN" altLang="en-US" sz="1000" dirty="0">
                <a:latin typeface="Gill Sans" charset="0"/>
                <a:ea typeface="Gill Sans" charset="0"/>
                <a:cs typeface="Gill Sans" charset="0"/>
              </a:rPr>
              <a:t>，您能体验到真正的克里奥尔风味菜肴。位于餐厅后面的“岩石上”的甲板是酒店最私人的地点，享用独一无二的晚餐，是庆祝特殊日子的理想场所。</a:t>
            </a:r>
            <a:endParaRPr sz="1000" dirty="0">
              <a:latin typeface="Gill Sans" charset="0"/>
              <a:ea typeface="Gill Sans" charset="0"/>
              <a:cs typeface="Gill Sans" charset="0"/>
            </a:endParaRPr>
          </a:p>
          <a:p>
            <a:pPr>
              <a:lnSpc>
                <a:spcPct val="100000"/>
              </a:lnSpc>
              <a:spcBef>
                <a:spcPts val="30"/>
              </a:spcBef>
            </a:pPr>
            <a:endParaRPr sz="1000" dirty="0">
              <a:latin typeface="Gill Sans" charset="0"/>
              <a:ea typeface="Gill Sans" charset="0"/>
              <a:cs typeface="Gill Sans" charset="0"/>
            </a:endParaRPr>
          </a:p>
          <a:p>
            <a:pPr marL="12700" algn="just">
              <a:lnSpc>
                <a:spcPct val="100000"/>
              </a:lnSpc>
            </a:pPr>
            <a:r>
              <a:rPr sz="1000" spc="-10" dirty="0">
                <a:latin typeface="Gill Sans" charset="0"/>
                <a:ea typeface="Gill Sans" charset="0"/>
                <a:cs typeface="Gill Sans" charset="0"/>
              </a:rPr>
              <a:t>Takamaka</a:t>
            </a:r>
            <a:endParaRPr sz="1000" dirty="0">
              <a:latin typeface="Gill Sans" charset="0"/>
              <a:ea typeface="Gill Sans" charset="0"/>
              <a:cs typeface="Gill Sans" charset="0"/>
            </a:endParaRPr>
          </a:p>
          <a:p>
            <a:r>
              <a:rPr lang="en-US" sz="1000" dirty="0">
                <a:latin typeface="Gill Sans" charset="0"/>
                <a:ea typeface="Gill Sans" charset="0"/>
                <a:cs typeface="Gill Sans" charset="0"/>
              </a:rPr>
              <a:t>28</a:t>
            </a:r>
            <a:r>
              <a:rPr lang="zh-CN" altLang="en-US" sz="1000" dirty="0">
                <a:latin typeface="Gill Sans" charset="0"/>
                <a:ea typeface="Gill Sans" charset="0"/>
                <a:cs typeface="Gill Sans" charset="0"/>
              </a:rPr>
              <a:t>个座位。午餐时间为</a:t>
            </a:r>
            <a:r>
              <a:rPr lang="en-US" sz="1000" dirty="0">
                <a:latin typeface="Gill Sans" charset="0"/>
                <a:ea typeface="Gill Sans" charset="0"/>
                <a:cs typeface="Gill Sans" charset="0"/>
              </a:rPr>
              <a:t>12</a:t>
            </a:r>
            <a:r>
              <a:rPr lang="zh-CN" altLang="en-US" sz="1000" dirty="0">
                <a:latin typeface="Gill Sans" charset="0"/>
                <a:ea typeface="Gill Sans" charset="0"/>
                <a:cs typeface="Gill Sans" charset="0"/>
              </a:rPr>
              <a:t>时至</a:t>
            </a:r>
            <a:r>
              <a:rPr lang="en-US" sz="1000" dirty="0">
                <a:latin typeface="Gill Sans" charset="0"/>
                <a:ea typeface="Gill Sans" charset="0"/>
                <a:cs typeface="Gill Sans" charset="0"/>
              </a:rPr>
              <a:t>16</a:t>
            </a:r>
            <a:r>
              <a:rPr lang="zh-CN" altLang="en-US" sz="1000" dirty="0">
                <a:latin typeface="Gill Sans" charset="0"/>
                <a:ea typeface="Gill Sans" charset="0"/>
                <a:cs typeface="Gill Sans" charset="0"/>
              </a:rPr>
              <a:t>时</a:t>
            </a:r>
            <a:endParaRPr lang="en-US" sz="1000" dirty="0">
              <a:latin typeface="Gill Sans" charset="0"/>
              <a:ea typeface="Gill Sans" charset="0"/>
              <a:cs typeface="Gill Sans" charset="0"/>
            </a:endParaRPr>
          </a:p>
          <a:p>
            <a:r>
              <a:rPr lang="zh-CN" altLang="en-US" sz="1000" dirty="0">
                <a:latin typeface="Gill Sans" charset="0"/>
                <a:ea typeface="Gill Sans" charset="0"/>
                <a:cs typeface="Gill Sans" charset="0"/>
              </a:rPr>
              <a:t>在 </a:t>
            </a:r>
            <a:r>
              <a:rPr lang="en-US" altLang="zh-CN" sz="1000" dirty="0" err="1">
                <a:latin typeface="Gill Sans" charset="0"/>
                <a:ea typeface="Gill Sans" charset="0"/>
                <a:cs typeface="Gill Sans" charset="0"/>
              </a:rPr>
              <a:t>Takamaka</a:t>
            </a:r>
            <a:r>
              <a:rPr lang="en-US" altLang="zh-CN" sz="1000" dirty="0">
                <a:latin typeface="Gill Sans" charset="0"/>
                <a:ea typeface="Gill Sans" charset="0"/>
                <a:cs typeface="Gill Sans" charset="0"/>
              </a:rPr>
              <a:t> </a:t>
            </a:r>
            <a:r>
              <a:rPr lang="zh-CN" altLang="en-US" sz="1000" dirty="0">
                <a:latin typeface="Gill Sans" charset="0"/>
                <a:ea typeface="Gill Sans" charset="0"/>
                <a:cs typeface="Gill Sans" charset="0"/>
              </a:rPr>
              <a:t>餐厅赤足用，轻松而愉快，距离 </a:t>
            </a:r>
            <a:r>
              <a:rPr lang="de-DE" sz="1000" dirty="0">
                <a:latin typeface="Gill Sans" charset="0"/>
                <a:ea typeface="Gill Sans" charset="0"/>
                <a:cs typeface="Gill Sans" charset="0"/>
              </a:rPr>
              <a:t>Petite Anse Kerlan </a:t>
            </a:r>
            <a:r>
              <a:rPr lang="zh-CN" altLang="en-US" sz="1000" dirty="0">
                <a:latin typeface="Gill Sans" charset="0"/>
                <a:ea typeface="Gill Sans" charset="0"/>
                <a:cs typeface="Gill Sans" charset="0"/>
              </a:rPr>
              <a:t>绿松石般的水域仅几米远距离。在这个低调和简单的小餐厅有各式各样的</a:t>
            </a:r>
            <a:r>
              <a:rPr lang="zh-TW" altLang="en-US" sz="1000" dirty="0">
                <a:latin typeface="Gill Sans" charset="0"/>
                <a:ea typeface="Gill Sans" charset="0"/>
                <a:cs typeface="Gill Sans" charset="0"/>
              </a:rPr>
              <a:t>小吃，沙拉，三明治和</a:t>
            </a:r>
            <a:r>
              <a:rPr lang="zh-CN" altLang="en-US" sz="1000" dirty="0">
                <a:latin typeface="Gill Sans" charset="0"/>
                <a:ea typeface="Gill Sans" charset="0"/>
                <a:cs typeface="Gill Sans" charset="0"/>
              </a:rPr>
              <a:t>酸橘汁腌鱼。寿司厨师每天都会为您准备创意寿司并注入塞舌尔当地美食元素。</a:t>
            </a:r>
            <a:endParaRPr lang="en-US" sz="1000" dirty="0">
              <a:latin typeface="Gill Sans" charset="0"/>
              <a:ea typeface="Gill Sans" charset="0"/>
              <a:cs typeface="Gill Sans" charset="0"/>
            </a:endParaRPr>
          </a:p>
          <a:p>
            <a:pPr marL="12700" marR="5080" algn="just">
              <a:lnSpc>
                <a:spcPct val="101800"/>
              </a:lnSpc>
            </a:pPr>
            <a:endParaRPr sz="900" dirty="0">
              <a:latin typeface="GillSansNova-Light"/>
              <a:cs typeface="GillSansNova-Light"/>
            </a:endParaRPr>
          </a:p>
        </p:txBody>
      </p:sp>
      <p:sp>
        <p:nvSpPr>
          <p:cNvPr id="4" name="object 4"/>
          <p:cNvSpPr/>
          <p:nvPr/>
        </p:nvSpPr>
        <p:spPr>
          <a:xfrm>
            <a:off x="364883" y="697207"/>
            <a:ext cx="549910" cy="0"/>
          </a:xfrm>
          <a:custGeom>
            <a:avLst/>
            <a:gdLst/>
            <a:ahLst/>
            <a:cxnLst/>
            <a:rect l="l" t="t" r="r" b="b"/>
            <a:pathLst>
              <a:path w="549910">
                <a:moveTo>
                  <a:pt x="549846" y="0"/>
                </a:moveTo>
                <a:lnTo>
                  <a:pt x="0" y="0"/>
                </a:lnTo>
              </a:path>
            </a:pathLst>
          </a:custGeom>
          <a:ln w="7620">
            <a:solidFill>
              <a:srgbClr val="002934"/>
            </a:solidFill>
          </a:ln>
        </p:spPr>
        <p:txBody>
          <a:bodyPr wrap="square" lIns="0" tIns="0" rIns="0" bIns="0" rtlCol="0"/>
          <a:lstStyle/>
          <a:p>
            <a:endParaRPr/>
          </a:p>
        </p:txBody>
      </p:sp>
      <p:sp>
        <p:nvSpPr>
          <p:cNvPr id="5" name="object 5"/>
          <p:cNvSpPr/>
          <p:nvPr/>
        </p:nvSpPr>
        <p:spPr>
          <a:xfrm>
            <a:off x="914730" y="697207"/>
            <a:ext cx="79375" cy="48260"/>
          </a:xfrm>
          <a:custGeom>
            <a:avLst/>
            <a:gdLst/>
            <a:ahLst/>
            <a:cxnLst/>
            <a:rect l="l" t="t" r="r" b="b"/>
            <a:pathLst>
              <a:path w="79375" h="48259">
                <a:moveTo>
                  <a:pt x="0" y="0"/>
                </a:moveTo>
                <a:lnTo>
                  <a:pt x="24682" y="3459"/>
                </a:lnTo>
                <a:lnTo>
                  <a:pt x="46709" y="13195"/>
                </a:lnTo>
                <a:lnTo>
                  <a:pt x="65113" y="28246"/>
                </a:lnTo>
                <a:lnTo>
                  <a:pt x="78930" y="47650"/>
                </a:lnTo>
              </a:path>
            </a:pathLst>
          </a:custGeom>
          <a:ln w="7620">
            <a:solidFill>
              <a:srgbClr val="002934"/>
            </a:solidFill>
          </a:ln>
        </p:spPr>
        <p:txBody>
          <a:bodyPr wrap="square" lIns="0" tIns="0" rIns="0" bIns="0" rtlCol="0"/>
          <a:lstStyle/>
          <a:p>
            <a:endParaRPr/>
          </a:p>
        </p:txBody>
      </p:sp>
      <p:sp>
        <p:nvSpPr>
          <p:cNvPr id="6" name="object 6"/>
          <p:cNvSpPr/>
          <p:nvPr/>
        </p:nvSpPr>
        <p:spPr>
          <a:xfrm>
            <a:off x="914730" y="651817"/>
            <a:ext cx="78105" cy="45720"/>
          </a:xfrm>
          <a:custGeom>
            <a:avLst/>
            <a:gdLst/>
            <a:ahLst/>
            <a:cxnLst/>
            <a:rect l="l" t="t" r="r" b="b"/>
            <a:pathLst>
              <a:path w="78105" h="45720">
                <a:moveTo>
                  <a:pt x="77698" y="0"/>
                </a:moveTo>
                <a:lnTo>
                  <a:pt x="63795" y="18525"/>
                </a:lnTo>
                <a:lnTo>
                  <a:pt x="45616" y="32858"/>
                </a:lnTo>
                <a:lnTo>
                  <a:pt x="24054" y="42108"/>
                </a:lnTo>
                <a:lnTo>
                  <a:pt x="0" y="45389"/>
                </a:lnTo>
              </a:path>
            </a:pathLst>
          </a:custGeom>
          <a:ln w="7620">
            <a:solidFill>
              <a:srgbClr val="002934"/>
            </a:solidFill>
          </a:ln>
        </p:spPr>
        <p:txBody>
          <a:bodyPr wrap="square" lIns="0" tIns="0" rIns="0" bIns="0" rtlCol="0"/>
          <a:lstStyle/>
          <a:p>
            <a:endParaRPr/>
          </a:p>
        </p:txBody>
      </p:sp>
      <p:sp>
        <p:nvSpPr>
          <p:cNvPr id="7" name="object 7"/>
          <p:cNvSpPr/>
          <p:nvPr/>
        </p:nvSpPr>
        <p:spPr>
          <a:xfrm>
            <a:off x="2999536" y="699467"/>
            <a:ext cx="549910" cy="0"/>
          </a:xfrm>
          <a:custGeom>
            <a:avLst/>
            <a:gdLst/>
            <a:ahLst/>
            <a:cxnLst/>
            <a:rect l="l" t="t" r="r" b="b"/>
            <a:pathLst>
              <a:path w="549910">
                <a:moveTo>
                  <a:pt x="0" y="0"/>
                </a:moveTo>
                <a:lnTo>
                  <a:pt x="549859" y="0"/>
                </a:lnTo>
              </a:path>
            </a:pathLst>
          </a:custGeom>
          <a:ln w="7620">
            <a:solidFill>
              <a:srgbClr val="002934"/>
            </a:solidFill>
          </a:ln>
        </p:spPr>
        <p:txBody>
          <a:bodyPr wrap="square" lIns="0" tIns="0" rIns="0" bIns="0" rtlCol="0"/>
          <a:lstStyle/>
          <a:p>
            <a:endParaRPr/>
          </a:p>
        </p:txBody>
      </p:sp>
      <p:sp>
        <p:nvSpPr>
          <p:cNvPr id="8" name="object 8"/>
          <p:cNvSpPr/>
          <p:nvPr/>
        </p:nvSpPr>
        <p:spPr>
          <a:xfrm>
            <a:off x="2920606" y="651817"/>
            <a:ext cx="79375" cy="48260"/>
          </a:xfrm>
          <a:custGeom>
            <a:avLst/>
            <a:gdLst/>
            <a:ahLst/>
            <a:cxnLst/>
            <a:rect l="l" t="t" r="r" b="b"/>
            <a:pathLst>
              <a:path w="79375" h="48259">
                <a:moveTo>
                  <a:pt x="78930" y="47650"/>
                </a:moveTo>
                <a:lnTo>
                  <a:pt x="54247" y="44187"/>
                </a:lnTo>
                <a:lnTo>
                  <a:pt x="32221" y="34445"/>
                </a:lnTo>
                <a:lnTo>
                  <a:pt x="13817" y="19393"/>
                </a:lnTo>
                <a:lnTo>
                  <a:pt x="0" y="0"/>
                </a:lnTo>
              </a:path>
            </a:pathLst>
          </a:custGeom>
          <a:ln w="7620">
            <a:solidFill>
              <a:srgbClr val="002934"/>
            </a:solidFill>
          </a:ln>
        </p:spPr>
        <p:txBody>
          <a:bodyPr wrap="square" lIns="0" tIns="0" rIns="0" bIns="0" rtlCol="0"/>
          <a:lstStyle/>
          <a:p>
            <a:endParaRPr/>
          </a:p>
        </p:txBody>
      </p:sp>
      <p:sp>
        <p:nvSpPr>
          <p:cNvPr id="9" name="object 9"/>
          <p:cNvSpPr/>
          <p:nvPr/>
        </p:nvSpPr>
        <p:spPr>
          <a:xfrm>
            <a:off x="2921838" y="699467"/>
            <a:ext cx="78105" cy="45720"/>
          </a:xfrm>
          <a:custGeom>
            <a:avLst/>
            <a:gdLst/>
            <a:ahLst/>
            <a:cxnLst/>
            <a:rect l="l" t="t" r="r" b="b"/>
            <a:pathLst>
              <a:path w="78105" h="45720">
                <a:moveTo>
                  <a:pt x="0" y="45389"/>
                </a:moveTo>
                <a:lnTo>
                  <a:pt x="13903" y="26864"/>
                </a:lnTo>
                <a:lnTo>
                  <a:pt x="32081" y="12531"/>
                </a:lnTo>
                <a:lnTo>
                  <a:pt x="53644" y="3280"/>
                </a:lnTo>
                <a:lnTo>
                  <a:pt x="77698" y="0"/>
                </a:lnTo>
              </a:path>
            </a:pathLst>
          </a:custGeom>
          <a:ln w="7620">
            <a:solidFill>
              <a:srgbClr val="002934"/>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750005" y="360006"/>
            <a:ext cx="6581994" cy="6840004"/>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47300" y="599767"/>
            <a:ext cx="3219450" cy="5481950"/>
          </a:xfrm>
          <a:prstGeom prst="rect">
            <a:avLst/>
          </a:prstGeom>
        </p:spPr>
        <p:txBody>
          <a:bodyPr vert="horz" wrap="square" lIns="0" tIns="12700" rIns="0" bIns="0" rtlCol="0">
            <a:spAutoFit/>
          </a:bodyPr>
          <a:lstStyle/>
          <a:p>
            <a:pPr algn="ctr">
              <a:lnSpc>
                <a:spcPct val="100000"/>
              </a:lnSpc>
              <a:spcBef>
                <a:spcPts val="100"/>
              </a:spcBef>
            </a:pPr>
            <a:r>
              <a:rPr sz="1100" dirty="0">
                <a:solidFill>
                  <a:srgbClr val="C1A175"/>
                </a:solidFill>
                <a:latin typeface="GillSansNova-Medium"/>
                <a:cs typeface="GillSansNova-Medium"/>
              </a:rPr>
              <a:t>BARS</a:t>
            </a:r>
            <a:endParaRPr sz="1100" dirty="0">
              <a:latin typeface="GillSansNova-Medium"/>
              <a:cs typeface="GillSansNova-Medium"/>
            </a:endParaRPr>
          </a:p>
          <a:p>
            <a:endParaRPr lang="en-US" altLang="zh-CN" sz="900" dirty="0"/>
          </a:p>
          <a:p>
            <a:r>
              <a:rPr lang="en-US" altLang="zh-CN" sz="900" dirty="0"/>
              <a:t>Huna</a:t>
            </a:r>
            <a:r>
              <a:rPr lang="zh-CN" altLang="en-US" sz="900" dirty="0"/>
              <a:t>酒吧</a:t>
            </a:r>
          </a:p>
          <a:p>
            <a:r>
              <a:rPr lang="zh-CN" altLang="en-US" sz="900" dirty="0"/>
              <a:t>从</a:t>
            </a:r>
            <a:r>
              <a:rPr lang="en-US" altLang="zh-CN" sz="900" dirty="0"/>
              <a:t>08:00</a:t>
            </a:r>
            <a:r>
              <a:rPr lang="zh-CN" altLang="en-US" sz="900" dirty="0"/>
              <a:t>开放至深夜</a:t>
            </a:r>
          </a:p>
          <a:p>
            <a:r>
              <a:rPr lang="zh-CN" altLang="en-US" sz="900" dirty="0"/>
              <a:t>位于大堂旁边，俯瞰整个花园，全新设计，“感觉很好”的</a:t>
            </a:r>
            <a:r>
              <a:rPr lang="en-US" altLang="zh-CN" sz="900" dirty="0"/>
              <a:t>HUNA</a:t>
            </a:r>
            <a:r>
              <a:rPr lang="zh-CN" altLang="en-US" sz="900" dirty="0"/>
              <a:t>酒吧充满了积极的能量。让我们的调酒师 </a:t>
            </a:r>
            <a:r>
              <a:rPr lang="en-US" altLang="zh-CN" sz="900" dirty="0"/>
              <a:t>CJ </a:t>
            </a:r>
            <a:r>
              <a:rPr lang="zh-CN" altLang="en-US" sz="900" dirty="0"/>
              <a:t>带您了解</a:t>
            </a:r>
            <a:r>
              <a:rPr lang="en-US" altLang="zh-CN" sz="900" dirty="0"/>
              <a:t>Constance </a:t>
            </a:r>
            <a:r>
              <a:rPr lang="en-US" altLang="zh-CN" sz="900" dirty="0" err="1"/>
              <a:t>Lémuria</a:t>
            </a:r>
            <a:r>
              <a:rPr lang="en-US" altLang="zh-CN" sz="900" dirty="0"/>
              <a:t> Seychelles </a:t>
            </a:r>
            <a:r>
              <a:rPr lang="zh-CN" altLang="en-US" sz="900" dirty="0"/>
              <a:t>的“深刻的内在元素”的七项原则，并提供创意和令人愉快的鸡尾酒和饮料清单。每天晚上，在轻松舒适的环境中享受不同的娱乐和音乐。</a:t>
            </a:r>
          </a:p>
          <a:p>
            <a:r>
              <a:rPr lang="zh-CN" altLang="en-US" sz="900" dirty="0"/>
              <a:t>请注意，根据塞舌尔法律，不允许在</a:t>
            </a:r>
            <a:r>
              <a:rPr lang="en-US" altLang="zh-CN" sz="900" dirty="0"/>
              <a:t>Huna</a:t>
            </a:r>
            <a:r>
              <a:rPr lang="zh-CN" altLang="en-US" sz="900" dirty="0"/>
              <a:t>酒吧吸烟。</a:t>
            </a:r>
          </a:p>
          <a:p>
            <a:pPr marL="12700" marR="5080" algn="just">
              <a:lnSpc>
                <a:spcPct val="101800"/>
              </a:lnSpc>
            </a:pPr>
            <a:endParaRPr lang="en-US" sz="900" dirty="0">
              <a:latin typeface="GillSansNova-Light"/>
              <a:cs typeface="GillSansNova-Light"/>
            </a:endParaRPr>
          </a:p>
          <a:p>
            <a:pPr marL="12700" marR="5080" algn="just">
              <a:lnSpc>
                <a:spcPct val="101800"/>
              </a:lnSpc>
            </a:pPr>
            <a:endParaRPr sz="900" dirty="0">
              <a:latin typeface="GillSansNova-Light"/>
              <a:cs typeface="GillSansNova-Light"/>
            </a:endParaRPr>
          </a:p>
          <a:p>
            <a:r>
              <a:rPr lang="en-US" altLang="zh-CN" sz="900" dirty="0"/>
              <a:t>Diva</a:t>
            </a:r>
            <a:r>
              <a:rPr lang="zh-CN" altLang="en-US" sz="900" dirty="0"/>
              <a:t>酒吧</a:t>
            </a:r>
          </a:p>
          <a:p>
            <a:r>
              <a:rPr lang="zh-CN" altLang="en-US" sz="900" dirty="0"/>
              <a:t>从中午</a:t>
            </a:r>
            <a:r>
              <a:rPr lang="en-US" altLang="zh-CN" sz="900" dirty="0"/>
              <a:t>12</a:t>
            </a:r>
            <a:r>
              <a:rPr lang="zh-CN" altLang="en-US" sz="900" dirty="0"/>
              <a:t>点开放至晚上</a:t>
            </a:r>
            <a:r>
              <a:rPr lang="en-US" altLang="zh-CN" sz="900" dirty="0"/>
              <a:t>22</a:t>
            </a:r>
            <a:r>
              <a:rPr lang="zh-CN" altLang="en-US" sz="900" dirty="0"/>
              <a:t>点</a:t>
            </a:r>
            <a:r>
              <a:rPr lang="en-US" altLang="zh-CN" sz="900" dirty="0"/>
              <a:t>30</a:t>
            </a:r>
            <a:r>
              <a:rPr lang="zh-CN" altLang="en-US" sz="900" dirty="0"/>
              <a:t>分</a:t>
            </a:r>
          </a:p>
          <a:p>
            <a:r>
              <a:rPr lang="zh-CN" altLang="en-US" sz="900" dirty="0"/>
              <a:t>酒吧位于</a:t>
            </a:r>
            <a:r>
              <a:rPr lang="en-US" altLang="zh-CN" sz="900" dirty="0"/>
              <a:t>Diva</a:t>
            </a:r>
            <a:r>
              <a:rPr lang="zh-CN" altLang="en-US" sz="900" dirty="0"/>
              <a:t>餐厅，这里为高尔夫球手和客人提供各种饮品和点心。您可以在那里品尝各种各样的威士忌。</a:t>
            </a:r>
          </a:p>
          <a:p>
            <a:pPr>
              <a:lnSpc>
                <a:spcPct val="100000"/>
              </a:lnSpc>
              <a:spcBef>
                <a:spcPts val="25"/>
              </a:spcBef>
            </a:pPr>
            <a:endParaRPr lang="en-US" sz="950" dirty="0">
              <a:latin typeface="Times New Roman"/>
              <a:cs typeface="Times New Roman"/>
            </a:endParaRPr>
          </a:p>
          <a:p>
            <a:pPr>
              <a:lnSpc>
                <a:spcPct val="100000"/>
              </a:lnSpc>
              <a:spcBef>
                <a:spcPts val="25"/>
              </a:spcBef>
            </a:pPr>
            <a:endParaRPr sz="950" dirty="0">
              <a:latin typeface="Times New Roman"/>
              <a:cs typeface="Times New Roman"/>
            </a:endParaRPr>
          </a:p>
          <a:p>
            <a:r>
              <a:rPr lang="en-US" altLang="zh-CN" sz="900" dirty="0"/>
              <a:t>Legend pool </a:t>
            </a:r>
            <a:r>
              <a:rPr lang="zh-CN" altLang="en-US" sz="900" dirty="0"/>
              <a:t>酒吧</a:t>
            </a:r>
          </a:p>
          <a:p>
            <a:r>
              <a:rPr lang="zh-CN" altLang="en-US" sz="900" dirty="0"/>
              <a:t>天气允许的情况下从</a:t>
            </a:r>
            <a:r>
              <a:rPr lang="en-US" altLang="zh-CN" sz="900" dirty="0"/>
              <a:t>09:00</a:t>
            </a:r>
            <a:r>
              <a:rPr lang="zh-CN" altLang="en-US" sz="900" dirty="0"/>
              <a:t>开放至</a:t>
            </a:r>
            <a:r>
              <a:rPr lang="en-US" altLang="zh-CN" sz="900" dirty="0"/>
              <a:t>19:00</a:t>
            </a:r>
          </a:p>
          <a:p>
            <a:r>
              <a:rPr lang="zh-CN" altLang="en-US" sz="900" dirty="0"/>
              <a:t>全天候的酒吧，在这里可以享用冰镇爽口的啤酒，坐在泳池边上或在泳池中享受一杯冰沙或热带鸡尾酒。与我们的宠物孔雀相遇，同时享受日光沐浴，美味的华夫饼或花式冰淇淋锥。</a:t>
            </a:r>
          </a:p>
          <a:p>
            <a:r>
              <a:rPr lang="zh-CN" altLang="en-US" sz="900" dirty="0"/>
              <a:t>酒吧前面设有一个温馨舒适的户外吸烟休息室。</a:t>
            </a:r>
          </a:p>
          <a:p>
            <a:pPr marL="12700" marR="5080" algn="just">
              <a:lnSpc>
                <a:spcPct val="101800"/>
              </a:lnSpc>
            </a:pPr>
            <a:endParaRPr sz="900" dirty="0">
              <a:latin typeface="GillSansNova-Light"/>
              <a:cs typeface="GillSansNova-Light"/>
            </a:endParaRPr>
          </a:p>
          <a:p>
            <a:pPr>
              <a:lnSpc>
                <a:spcPct val="100000"/>
              </a:lnSpc>
              <a:spcBef>
                <a:spcPts val="20"/>
              </a:spcBef>
            </a:pPr>
            <a:endParaRPr sz="950" dirty="0">
              <a:latin typeface="Times New Roman"/>
              <a:cs typeface="Times New Roman"/>
            </a:endParaRPr>
          </a:p>
          <a:p>
            <a:r>
              <a:rPr lang="en-US" altLang="zh-CN" sz="900" dirty="0"/>
              <a:t>The Nest Bar </a:t>
            </a:r>
            <a:r>
              <a:rPr lang="zh-CN" altLang="en-US" sz="900" dirty="0"/>
              <a:t>酒吧</a:t>
            </a:r>
          </a:p>
          <a:p>
            <a:r>
              <a:rPr lang="zh-CN" altLang="en-US" sz="900" dirty="0"/>
              <a:t>从中午</a:t>
            </a:r>
            <a:r>
              <a:rPr lang="en-US" altLang="zh-CN" sz="900" dirty="0"/>
              <a:t>12</a:t>
            </a:r>
            <a:r>
              <a:rPr lang="zh-CN" altLang="en-US" sz="900" dirty="0"/>
              <a:t>点开放到</a:t>
            </a:r>
            <a:r>
              <a:rPr lang="en-US" altLang="zh-CN" sz="900" dirty="0"/>
              <a:t>22</a:t>
            </a:r>
            <a:r>
              <a:rPr lang="zh-CN" altLang="en-US" sz="900" dirty="0"/>
              <a:t>点</a:t>
            </a:r>
            <a:r>
              <a:rPr lang="en-US" altLang="zh-CN" sz="900" dirty="0"/>
              <a:t>30</a:t>
            </a:r>
            <a:r>
              <a:rPr lang="zh-CN" altLang="en-US" sz="900" dirty="0"/>
              <a:t>分</a:t>
            </a:r>
          </a:p>
          <a:p>
            <a:r>
              <a:rPr lang="en-US" altLang="zh-CN" sz="900" dirty="0"/>
              <a:t>Nest</a:t>
            </a:r>
            <a:r>
              <a:rPr lang="zh-CN" altLang="en-US" sz="900" dirty="0"/>
              <a:t>酒吧坐落在小半岛的顶端，享有</a:t>
            </a:r>
            <a:r>
              <a:rPr lang="en-US" altLang="zh-CN" sz="900" dirty="0"/>
              <a:t>Grande </a:t>
            </a:r>
            <a:r>
              <a:rPr lang="en-US" altLang="zh-CN" sz="900" dirty="0" err="1"/>
              <a:t>Anse</a:t>
            </a:r>
            <a:r>
              <a:rPr lang="zh-CN" altLang="en-US" sz="900" dirty="0"/>
              <a:t>和</a:t>
            </a:r>
            <a:r>
              <a:rPr lang="en-US" altLang="zh-CN" sz="900" dirty="0"/>
              <a:t>Petite </a:t>
            </a:r>
            <a:r>
              <a:rPr lang="en-US" altLang="zh-CN" sz="900" dirty="0" err="1"/>
              <a:t>Anse</a:t>
            </a:r>
            <a:r>
              <a:rPr lang="en-US" altLang="zh-CN" sz="900" dirty="0"/>
              <a:t> </a:t>
            </a:r>
            <a:r>
              <a:rPr lang="en-US" altLang="zh-CN" sz="900" dirty="0" err="1"/>
              <a:t>Kerlan</a:t>
            </a:r>
            <a:r>
              <a:rPr lang="zh-CN" altLang="en-US" sz="900" dirty="0"/>
              <a:t>海滩的美景。酒吧提供各种异国情调和朗姆酒鸡尾酒，以及新鲜的热带果汁。</a:t>
            </a:r>
          </a:p>
          <a:p>
            <a:pPr marL="12700" marR="5080" algn="just">
              <a:lnSpc>
                <a:spcPct val="101800"/>
              </a:lnSpc>
            </a:pPr>
            <a:endParaRPr sz="900" dirty="0">
              <a:latin typeface="GillSansNova-Light"/>
              <a:cs typeface="GillSansNova-Light"/>
            </a:endParaRPr>
          </a:p>
          <a:p>
            <a:endParaRPr lang="en-US" altLang="zh-CN" sz="900" dirty="0"/>
          </a:p>
          <a:p>
            <a:r>
              <a:rPr lang="en-US" altLang="zh-CN" sz="900" dirty="0" err="1"/>
              <a:t>Takamaka</a:t>
            </a:r>
            <a:r>
              <a:rPr lang="en-US" altLang="zh-CN" sz="900" dirty="0"/>
              <a:t> Bar</a:t>
            </a:r>
          </a:p>
          <a:p>
            <a:r>
              <a:rPr lang="zh-CN" altLang="en-US" sz="900" dirty="0"/>
              <a:t>从上午</a:t>
            </a:r>
            <a:r>
              <a:rPr lang="en-US" altLang="zh-CN" sz="900" dirty="0"/>
              <a:t>10</a:t>
            </a:r>
            <a:r>
              <a:rPr lang="zh-CN" altLang="en-US" sz="900" dirty="0"/>
              <a:t>时开放至晚上</a:t>
            </a:r>
            <a:r>
              <a:rPr lang="en-US" altLang="zh-CN" sz="900" dirty="0"/>
              <a:t>19</a:t>
            </a:r>
            <a:r>
              <a:rPr lang="zh-CN" altLang="en-US" sz="900" dirty="0"/>
              <a:t>时</a:t>
            </a:r>
          </a:p>
          <a:p>
            <a:r>
              <a:rPr lang="en-US" altLang="zh-CN" sz="900" dirty="0" err="1"/>
              <a:t>Takamaka</a:t>
            </a:r>
            <a:r>
              <a:rPr lang="zh-CN" altLang="en-US" sz="900" dirty="0"/>
              <a:t>是一片可以躲避太阳的幽静绿洲，是观赏传奇的普拉斯林日落的理想场所，让您一边喝着您最喜爱的鸡尾酒一边欣赏日落</a:t>
            </a:r>
          </a:p>
          <a:p>
            <a:pPr marL="12700" marR="5080" algn="just">
              <a:lnSpc>
                <a:spcPct val="101800"/>
              </a:lnSpc>
            </a:pPr>
            <a:endParaRPr sz="900" dirty="0">
              <a:latin typeface="GillSansNova-Light"/>
              <a:cs typeface="GillSansNova-Light"/>
            </a:endParaRPr>
          </a:p>
        </p:txBody>
      </p:sp>
      <p:sp>
        <p:nvSpPr>
          <p:cNvPr id="4" name="object 4"/>
          <p:cNvSpPr/>
          <p:nvPr/>
        </p:nvSpPr>
        <p:spPr>
          <a:xfrm>
            <a:off x="364883" y="697207"/>
            <a:ext cx="549910" cy="0"/>
          </a:xfrm>
          <a:custGeom>
            <a:avLst/>
            <a:gdLst/>
            <a:ahLst/>
            <a:cxnLst/>
            <a:rect l="l" t="t" r="r" b="b"/>
            <a:pathLst>
              <a:path w="549910">
                <a:moveTo>
                  <a:pt x="549846" y="0"/>
                </a:moveTo>
                <a:lnTo>
                  <a:pt x="0" y="0"/>
                </a:lnTo>
              </a:path>
            </a:pathLst>
          </a:custGeom>
          <a:ln w="7620">
            <a:solidFill>
              <a:srgbClr val="002934"/>
            </a:solidFill>
          </a:ln>
        </p:spPr>
        <p:txBody>
          <a:bodyPr wrap="square" lIns="0" tIns="0" rIns="0" bIns="0" rtlCol="0"/>
          <a:lstStyle/>
          <a:p>
            <a:endParaRPr/>
          </a:p>
        </p:txBody>
      </p:sp>
      <p:sp>
        <p:nvSpPr>
          <p:cNvPr id="5" name="object 5"/>
          <p:cNvSpPr/>
          <p:nvPr/>
        </p:nvSpPr>
        <p:spPr>
          <a:xfrm>
            <a:off x="914730" y="697207"/>
            <a:ext cx="79375" cy="48260"/>
          </a:xfrm>
          <a:custGeom>
            <a:avLst/>
            <a:gdLst/>
            <a:ahLst/>
            <a:cxnLst/>
            <a:rect l="l" t="t" r="r" b="b"/>
            <a:pathLst>
              <a:path w="79375" h="48259">
                <a:moveTo>
                  <a:pt x="0" y="0"/>
                </a:moveTo>
                <a:lnTo>
                  <a:pt x="24682" y="3459"/>
                </a:lnTo>
                <a:lnTo>
                  <a:pt x="46709" y="13195"/>
                </a:lnTo>
                <a:lnTo>
                  <a:pt x="65113" y="28246"/>
                </a:lnTo>
                <a:lnTo>
                  <a:pt x="78930" y="47650"/>
                </a:lnTo>
              </a:path>
            </a:pathLst>
          </a:custGeom>
          <a:ln w="7620">
            <a:solidFill>
              <a:srgbClr val="002934"/>
            </a:solidFill>
          </a:ln>
        </p:spPr>
        <p:txBody>
          <a:bodyPr wrap="square" lIns="0" tIns="0" rIns="0" bIns="0" rtlCol="0"/>
          <a:lstStyle/>
          <a:p>
            <a:endParaRPr/>
          </a:p>
        </p:txBody>
      </p:sp>
      <p:sp>
        <p:nvSpPr>
          <p:cNvPr id="6" name="object 6"/>
          <p:cNvSpPr/>
          <p:nvPr/>
        </p:nvSpPr>
        <p:spPr>
          <a:xfrm>
            <a:off x="914730" y="651817"/>
            <a:ext cx="78105" cy="45720"/>
          </a:xfrm>
          <a:custGeom>
            <a:avLst/>
            <a:gdLst/>
            <a:ahLst/>
            <a:cxnLst/>
            <a:rect l="l" t="t" r="r" b="b"/>
            <a:pathLst>
              <a:path w="78105" h="45720">
                <a:moveTo>
                  <a:pt x="77698" y="0"/>
                </a:moveTo>
                <a:lnTo>
                  <a:pt x="63795" y="18525"/>
                </a:lnTo>
                <a:lnTo>
                  <a:pt x="45616" y="32858"/>
                </a:lnTo>
                <a:lnTo>
                  <a:pt x="24054" y="42108"/>
                </a:lnTo>
                <a:lnTo>
                  <a:pt x="0" y="45389"/>
                </a:lnTo>
              </a:path>
            </a:pathLst>
          </a:custGeom>
          <a:ln w="7620">
            <a:solidFill>
              <a:srgbClr val="002934"/>
            </a:solidFill>
          </a:ln>
        </p:spPr>
        <p:txBody>
          <a:bodyPr wrap="square" lIns="0" tIns="0" rIns="0" bIns="0" rtlCol="0"/>
          <a:lstStyle/>
          <a:p>
            <a:endParaRPr/>
          </a:p>
        </p:txBody>
      </p:sp>
      <p:sp>
        <p:nvSpPr>
          <p:cNvPr id="7" name="object 7"/>
          <p:cNvSpPr/>
          <p:nvPr/>
        </p:nvSpPr>
        <p:spPr>
          <a:xfrm>
            <a:off x="2999536" y="699467"/>
            <a:ext cx="549910" cy="0"/>
          </a:xfrm>
          <a:custGeom>
            <a:avLst/>
            <a:gdLst/>
            <a:ahLst/>
            <a:cxnLst/>
            <a:rect l="l" t="t" r="r" b="b"/>
            <a:pathLst>
              <a:path w="549910">
                <a:moveTo>
                  <a:pt x="0" y="0"/>
                </a:moveTo>
                <a:lnTo>
                  <a:pt x="549859" y="0"/>
                </a:lnTo>
              </a:path>
            </a:pathLst>
          </a:custGeom>
          <a:ln w="7620">
            <a:solidFill>
              <a:srgbClr val="002934"/>
            </a:solidFill>
          </a:ln>
        </p:spPr>
        <p:txBody>
          <a:bodyPr wrap="square" lIns="0" tIns="0" rIns="0" bIns="0" rtlCol="0"/>
          <a:lstStyle/>
          <a:p>
            <a:endParaRPr/>
          </a:p>
        </p:txBody>
      </p:sp>
      <p:sp>
        <p:nvSpPr>
          <p:cNvPr id="8" name="object 8"/>
          <p:cNvSpPr/>
          <p:nvPr/>
        </p:nvSpPr>
        <p:spPr>
          <a:xfrm>
            <a:off x="2920606" y="651817"/>
            <a:ext cx="79375" cy="48260"/>
          </a:xfrm>
          <a:custGeom>
            <a:avLst/>
            <a:gdLst/>
            <a:ahLst/>
            <a:cxnLst/>
            <a:rect l="l" t="t" r="r" b="b"/>
            <a:pathLst>
              <a:path w="79375" h="48259">
                <a:moveTo>
                  <a:pt x="78930" y="47650"/>
                </a:moveTo>
                <a:lnTo>
                  <a:pt x="54247" y="44187"/>
                </a:lnTo>
                <a:lnTo>
                  <a:pt x="32221" y="34445"/>
                </a:lnTo>
                <a:lnTo>
                  <a:pt x="13817" y="19393"/>
                </a:lnTo>
                <a:lnTo>
                  <a:pt x="0" y="0"/>
                </a:lnTo>
              </a:path>
            </a:pathLst>
          </a:custGeom>
          <a:ln w="7620">
            <a:solidFill>
              <a:srgbClr val="002934"/>
            </a:solidFill>
          </a:ln>
        </p:spPr>
        <p:txBody>
          <a:bodyPr wrap="square" lIns="0" tIns="0" rIns="0" bIns="0" rtlCol="0"/>
          <a:lstStyle/>
          <a:p>
            <a:endParaRPr/>
          </a:p>
        </p:txBody>
      </p:sp>
      <p:sp>
        <p:nvSpPr>
          <p:cNvPr id="9" name="object 9"/>
          <p:cNvSpPr/>
          <p:nvPr/>
        </p:nvSpPr>
        <p:spPr>
          <a:xfrm>
            <a:off x="2921838" y="699467"/>
            <a:ext cx="78105" cy="45720"/>
          </a:xfrm>
          <a:custGeom>
            <a:avLst/>
            <a:gdLst/>
            <a:ahLst/>
            <a:cxnLst/>
            <a:rect l="l" t="t" r="r" b="b"/>
            <a:pathLst>
              <a:path w="78105" h="45720">
                <a:moveTo>
                  <a:pt x="0" y="45389"/>
                </a:moveTo>
                <a:lnTo>
                  <a:pt x="13903" y="26864"/>
                </a:lnTo>
                <a:lnTo>
                  <a:pt x="32081" y="12531"/>
                </a:lnTo>
                <a:lnTo>
                  <a:pt x="53644" y="3280"/>
                </a:lnTo>
                <a:lnTo>
                  <a:pt x="77698" y="0"/>
                </a:lnTo>
              </a:path>
            </a:pathLst>
          </a:custGeom>
          <a:ln w="7620">
            <a:solidFill>
              <a:srgbClr val="002934"/>
            </a:solidFill>
          </a:ln>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432300" y="2562204"/>
            <a:ext cx="2191385" cy="151323"/>
          </a:xfrm>
          <a:prstGeom prst="rect">
            <a:avLst/>
          </a:prstGeom>
        </p:spPr>
        <p:txBody>
          <a:bodyPr vert="horz" wrap="square" lIns="0" tIns="12700" rIns="0" bIns="0" rtlCol="0">
            <a:spAutoFit/>
          </a:bodyPr>
          <a:lstStyle/>
          <a:p>
            <a:pPr marL="12700">
              <a:lnSpc>
                <a:spcPct val="100000"/>
              </a:lnSpc>
              <a:spcBef>
                <a:spcPts val="100"/>
              </a:spcBef>
            </a:pPr>
            <a:r>
              <a:rPr lang="zh-CN" altLang="en-US" sz="900" dirty="0">
                <a:latin typeface="Helvetica Neue"/>
                <a:ea typeface="STHeiti Light"/>
                <a:cs typeface="Arial Unicode MS"/>
              </a:rPr>
              <a:t>酒店提供多项休闲娱乐活动</a:t>
            </a:r>
            <a:endParaRPr lang="en-US" sz="900" dirty="0">
              <a:latin typeface="GillSansNova-Light"/>
              <a:cs typeface="GillSansNova-Light"/>
            </a:endParaRPr>
          </a:p>
        </p:txBody>
      </p:sp>
      <p:sp>
        <p:nvSpPr>
          <p:cNvPr id="3" name="object 3"/>
          <p:cNvSpPr txBox="1"/>
          <p:nvPr/>
        </p:nvSpPr>
        <p:spPr>
          <a:xfrm>
            <a:off x="5432300" y="2836524"/>
            <a:ext cx="1514600" cy="151323"/>
          </a:xfrm>
          <a:prstGeom prst="rect">
            <a:avLst/>
          </a:prstGeom>
        </p:spPr>
        <p:txBody>
          <a:bodyPr vert="horz" wrap="square" lIns="0" tIns="12700" rIns="0" bIns="0" rtlCol="0">
            <a:spAutoFit/>
          </a:bodyPr>
          <a:lstStyle/>
          <a:p>
            <a:pPr marL="12700">
              <a:lnSpc>
                <a:spcPct val="100000"/>
              </a:lnSpc>
              <a:spcBef>
                <a:spcPts val="100"/>
              </a:spcBef>
            </a:pPr>
            <a:r>
              <a:rPr lang="zh-CN" altLang="en-US" sz="900" spc="-10" dirty="0">
                <a:solidFill>
                  <a:srgbClr val="305762"/>
                </a:solidFill>
                <a:latin typeface="GillSansNova-Book"/>
                <a:cs typeface="GillSansNova-Book"/>
              </a:rPr>
              <a:t>免费活动项目设施</a:t>
            </a:r>
            <a:endParaRPr sz="900" dirty="0">
              <a:latin typeface="GillSansNova-Book"/>
              <a:cs typeface="GillSansNova-Book"/>
            </a:endParaRPr>
          </a:p>
        </p:txBody>
      </p:sp>
      <p:sp>
        <p:nvSpPr>
          <p:cNvPr id="7" name="object 7"/>
          <p:cNvSpPr txBox="1"/>
          <p:nvPr/>
        </p:nvSpPr>
        <p:spPr>
          <a:xfrm>
            <a:off x="5432300" y="4819744"/>
            <a:ext cx="833119" cy="151323"/>
          </a:xfrm>
          <a:prstGeom prst="rect">
            <a:avLst/>
          </a:prstGeom>
        </p:spPr>
        <p:txBody>
          <a:bodyPr vert="horz" wrap="square" lIns="0" tIns="12700" rIns="0" bIns="0" rtlCol="0">
            <a:spAutoFit/>
          </a:bodyPr>
          <a:lstStyle/>
          <a:p>
            <a:pPr marL="12700">
              <a:lnSpc>
                <a:spcPct val="100000"/>
              </a:lnSpc>
              <a:spcBef>
                <a:spcPts val="100"/>
              </a:spcBef>
            </a:pPr>
            <a:r>
              <a:rPr lang="zh-CN" altLang="en-US" sz="900" spc="-5" dirty="0">
                <a:solidFill>
                  <a:srgbClr val="305762"/>
                </a:solidFill>
                <a:latin typeface="GillSansNova-Book"/>
                <a:cs typeface="GillSansNova-Book"/>
              </a:rPr>
              <a:t>免费活动</a:t>
            </a:r>
            <a:endParaRPr sz="900" dirty="0">
              <a:latin typeface="GillSansNova-Book"/>
              <a:cs typeface="GillSansNova-Book"/>
            </a:endParaRPr>
          </a:p>
        </p:txBody>
      </p:sp>
      <p:sp>
        <p:nvSpPr>
          <p:cNvPr id="9" name="object 9"/>
          <p:cNvSpPr txBox="1"/>
          <p:nvPr/>
        </p:nvSpPr>
        <p:spPr>
          <a:xfrm>
            <a:off x="5432300" y="5704311"/>
            <a:ext cx="2196465" cy="918200"/>
          </a:xfrm>
          <a:prstGeom prst="rect">
            <a:avLst/>
          </a:prstGeom>
        </p:spPr>
        <p:txBody>
          <a:bodyPr vert="horz" wrap="square" lIns="0" tIns="48260" rIns="0" bIns="0" rtlCol="0">
            <a:spAutoFit/>
          </a:bodyPr>
          <a:lstStyle/>
          <a:p>
            <a:pPr marL="12700">
              <a:lnSpc>
                <a:spcPct val="100000"/>
              </a:lnSpc>
              <a:spcBef>
                <a:spcPts val="380"/>
              </a:spcBef>
            </a:pPr>
            <a:r>
              <a:rPr lang="zh-CN" altLang="en-US" sz="900" spc="-5" dirty="0">
                <a:solidFill>
                  <a:srgbClr val="305762"/>
                </a:solidFill>
                <a:latin typeface="GillSansNova-Book"/>
                <a:cs typeface="GillSansNova-Book"/>
              </a:rPr>
              <a:t>付费项目</a:t>
            </a:r>
            <a:endParaRPr lang="en-US" sz="900" dirty="0">
              <a:solidFill>
                <a:srgbClr val="305762"/>
              </a:solidFill>
              <a:latin typeface="GillSansNova-Light"/>
              <a:cs typeface="GillSansNova-Light"/>
            </a:endParaRPr>
          </a:p>
          <a:p>
            <a:pPr marL="171450" indent="-171450">
              <a:spcAft>
                <a:spcPts val="0"/>
              </a:spcAft>
              <a:buFont typeface="Arial" panose="020B0604020202020204" pitchFamily="34" charset="0"/>
              <a:buChar char="•"/>
            </a:pPr>
            <a:r>
              <a:rPr lang="ja-JP" altLang="en-US" sz="900" dirty="0">
                <a:latin typeface="Helvetica Neue"/>
                <a:ea typeface="STHeiti Light"/>
                <a:cs typeface="Arial Unicode MS"/>
              </a:rPr>
              <a:t>水肺潜水（</a:t>
            </a:r>
            <a:r>
              <a:rPr lang="da-DK" sz="900" dirty="0">
                <a:latin typeface="STHeiti Light"/>
                <a:ea typeface="Arial Unicode MS"/>
                <a:cs typeface="Arial Unicode MS"/>
              </a:rPr>
              <a:t>PADI </a:t>
            </a:r>
            <a:r>
              <a:rPr lang="ja-JP" altLang="en-US" sz="900" dirty="0">
                <a:latin typeface="Helvetica Neue"/>
                <a:ea typeface="STHeiti Light"/>
                <a:cs typeface="Arial Unicode MS"/>
              </a:rPr>
              <a:t>潜水学校）</a:t>
            </a:r>
            <a:endParaRPr lang="en-US" sz="900" dirty="0">
              <a:latin typeface="Helvetica Neue"/>
              <a:ea typeface="Arial Unicode MS"/>
              <a:cs typeface="Arial Unicode MS"/>
            </a:endParaRPr>
          </a:p>
          <a:p>
            <a:pPr marL="171450" indent="-171450">
              <a:spcAft>
                <a:spcPts val="0"/>
              </a:spcAft>
              <a:buFont typeface="Arial" panose="020B0604020202020204" pitchFamily="34" charset="0"/>
              <a:buChar char="•"/>
            </a:pPr>
            <a:r>
              <a:rPr lang="zh-CN" altLang="en-US" sz="900" dirty="0">
                <a:latin typeface="Helvetica Neue"/>
                <a:ea typeface="STHeiti Light"/>
                <a:cs typeface="Arial Unicode MS"/>
              </a:rPr>
              <a:t>深海捕鱼</a:t>
            </a:r>
            <a:endParaRPr lang="en-US" sz="900" dirty="0">
              <a:latin typeface="Helvetica Neue"/>
              <a:ea typeface="Arial Unicode MS"/>
              <a:cs typeface="Arial Unicode MS"/>
            </a:endParaRPr>
          </a:p>
          <a:p>
            <a:pPr marL="171450" indent="-171450">
              <a:spcAft>
                <a:spcPts val="0"/>
              </a:spcAft>
              <a:buFont typeface="Arial" panose="020B0604020202020204" pitchFamily="34" charset="0"/>
              <a:buChar char="•"/>
            </a:pPr>
            <a:r>
              <a:rPr lang="zh-CN" altLang="en-US" sz="900" dirty="0">
                <a:latin typeface="Helvetica Neue"/>
                <a:ea typeface="STHeiti Light"/>
                <a:cs typeface="Arial Unicode MS"/>
              </a:rPr>
              <a:t>精选课程：水上运动，高尔夫，潜水和网球</a:t>
            </a:r>
            <a:endParaRPr lang="en-US" sz="900" dirty="0">
              <a:latin typeface="Helvetica Neue"/>
              <a:ea typeface="Arial Unicode MS"/>
              <a:cs typeface="Arial Unicode MS"/>
            </a:endParaRPr>
          </a:p>
          <a:p>
            <a:pPr marL="255905" indent="-171450">
              <a:lnSpc>
                <a:spcPct val="100000"/>
              </a:lnSpc>
              <a:spcBef>
                <a:spcPts val="280"/>
              </a:spcBef>
              <a:buFont typeface="Arial" panose="020B0604020202020204" pitchFamily="34" charset="0"/>
              <a:buChar char="•"/>
              <a:tabLst>
                <a:tab pos="229235" algn="l"/>
              </a:tabLst>
            </a:pPr>
            <a:endParaRPr sz="900" dirty="0">
              <a:latin typeface="GillSansNova-Light"/>
              <a:cs typeface="GillSansNova-Light"/>
            </a:endParaRPr>
          </a:p>
        </p:txBody>
      </p:sp>
      <p:sp>
        <p:nvSpPr>
          <p:cNvPr id="10" name="object 10"/>
          <p:cNvSpPr txBox="1"/>
          <p:nvPr/>
        </p:nvSpPr>
        <p:spPr>
          <a:xfrm>
            <a:off x="342635" y="2561861"/>
            <a:ext cx="4917440" cy="428322"/>
          </a:xfrm>
          <a:prstGeom prst="rect">
            <a:avLst/>
          </a:prstGeom>
        </p:spPr>
        <p:txBody>
          <a:bodyPr vert="horz" wrap="square" lIns="0" tIns="12700" rIns="0" bIns="0" rtlCol="0">
            <a:spAutoFit/>
          </a:bodyPr>
          <a:lstStyle/>
          <a:p>
            <a:r>
              <a:rPr lang="zh-CN" altLang="en-US" sz="900" dirty="0"/>
              <a:t>酒店的水疗中心位于摇曳的棕榈树之间。放松，恢复活力，排毒，或是简单的身心舒缓 </a:t>
            </a:r>
            <a:r>
              <a:rPr lang="en-US" altLang="zh-CN" sz="900" dirty="0"/>
              <a:t>– </a:t>
            </a:r>
            <a:r>
              <a:rPr lang="zh-CN" altLang="en-US" sz="900" dirty="0"/>
              <a:t>这里都将是最佳选择。我们高素质的团队随时为您提供帮助，以及确定哪些理疗方案最符合您的需求。每位客人都会收到一张水疗体验卡，所以我们可以记录您的健康目标和偏好，并自行定制您的治疗方案。</a:t>
            </a:r>
          </a:p>
        </p:txBody>
      </p:sp>
      <p:sp>
        <p:nvSpPr>
          <p:cNvPr id="11" name="object 11"/>
          <p:cNvSpPr txBox="1"/>
          <p:nvPr/>
        </p:nvSpPr>
        <p:spPr>
          <a:xfrm>
            <a:off x="342635" y="3247661"/>
            <a:ext cx="4918075" cy="566822"/>
          </a:xfrm>
          <a:prstGeom prst="rect">
            <a:avLst/>
          </a:prstGeom>
        </p:spPr>
        <p:txBody>
          <a:bodyPr vert="horz" wrap="square" lIns="0" tIns="12700" rIns="0" bIns="0" rtlCol="0">
            <a:spAutoFit/>
          </a:bodyPr>
          <a:lstStyle/>
          <a:p>
            <a:pPr marL="12700" algn="just">
              <a:spcBef>
                <a:spcPts val="100"/>
              </a:spcBef>
            </a:pPr>
            <a:r>
              <a:rPr lang="zh-CN" altLang="en-US" sz="900" b="1" spc="-10" dirty="0">
                <a:solidFill>
                  <a:srgbClr val="305762"/>
                </a:solidFill>
                <a:latin typeface="GillSansNova-Book"/>
              </a:rPr>
              <a:t>水疗项目</a:t>
            </a:r>
            <a:r>
              <a:rPr lang="zh-CN" altLang="en-US" sz="900" b="1" dirty="0"/>
              <a:t>组合</a:t>
            </a:r>
            <a:endParaRPr lang="en-US" sz="900" b="1" dirty="0">
              <a:solidFill>
                <a:srgbClr val="305762"/>
              </a:solidFill>
              <a:latin typeface="GillSansNova-Light"/>
              <a:cs typeface="GillSansNova-Light"/>
            </a:endParaRPr>
          </a:p>
          <a:p>
            <a:pPr marL="12700" marR="5080" algn="just"/>
            <a:r>
              <a:rPr lang="zh-CN" altLang="en-US" sz="900" dirty="0"/>
              <a:t>通过使用我们选用来自印度洋植物灵感的芳香天然产品，从精美的</a:t>
            </a:r>
            <a:r>
              <a:rPr lang="en-US" altLang="zh-CN" sz="900" dirty="0"/>
              <a:t>U Spa</a:t>
            </a:r>
            <a:r>
              <a:rPr lang="zh-CN" altLang="en-US" sz="900" dirty="0"/>
              <a:t>经典按摩，面部护理和身体护理中选择，或从</a:t>
            </a:r>
            <a:r>
              <a:rPr lang="en-US" altLang="zh-CN" sz="900" dirty="0"/>
              <a:t>Valmont</a:t>
            </a:r>
            <a:r>
              <a:rPr lang="zh-CN" altLang="en-US" sz="900" dirty="0"/>
              <a:t>系列中挑选，体验由瑞士专家设计的豪华专家抗衰老护理系列。</a:t>
            </a:r>
          </a:p>
          <a:p>
            <a:pPr marL="12700" marR="5080" algn="just">
              <a:lnSpc>
                <a:spcPct val="100000"/>
              </a:lnSpc>
            </a:pPr>
            <a:endParaRPr sz="900" dirty="0">
              <a:latin typeface="GillSansNova-Light"/>
              <a:cs typeface="GillSansNova-Light"/>
            </a:endParaRPr>
          </a:p>
        </p:txBody>
      </p:sp>
      <p:sp>
        <p:nvSpPr>
          <p:cNvPr id="15" name="object 15"/>
          <p:cNvSpPr/>
          <p:nvPr/>
        </p:nvSpPr>
        <p:spPr>
          <a:xfrm>
            <a:off x="5444997" y="720001"/>
            <a:ext cx="4886998" cy="1721952"/>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6" name="object 16"/>
          <p:cNvSpPr/>
          <p:nvPr/>
        </p:nvSpPr>
        <p:spPr>
          <a:xfrm>
            <a:off x="359130" y="720001"/>
            <a:ext cx="4887874" cy="1728000"/>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7" name="object 17"/>
          <p:cNvSpPr/>
          <p:nvPr/>
        </p:nvSpPr>
        <p:spPr>
          <a:xfrm>
            <a:off x="363780" y="481503"/>
            <a:ext cx="1258570" cy="0"/>
          </a:xfrm>
          <a:custGeom>
            <a:avLst/>
            <a:gdLst/>
            <a:ahLst/>
            <a:cxnLst/>
            <a:rect l="l" t="t" r="r" b="b"/>
            <a:pathLst>
              <a:path w="1258570">
                <a:moveTo>
                  <a:pt x="1257947" y="0"/>
                </a:moveTo>
                <a:lnTo>
                  <a:pt x="0" y="0"/>
                </a:lnTo>
              </a:path>
            </a:pathLst>
          </a:custGeom>
          <a:ln w="7620">
            <a:solidFill>
              <a:srgbClr val="002934"/>
            </a:solidFill>
          </a:ln>
        </p:spPr>
        <p:txBody>
          <a:bodyPr wrap="square" lIns="0" tIns="0" rIns="0" bIns="0" rtlCol="0"/>
          <a:lstStyle/>
          <a:p>
            <a:endParaRPr/>
          </a:p>
        </p:txBody>
      </p:sp>
      <p:sp>
        <p:nvSpPr>
          <p:cNvPr id="18" name="object 18"/>
          <p:cNvSpPr/>
          <p:nvPr/>
        </p:nvSpPr>
        <p:spPr>
          <a:xfrm>
            <a:off x="1621727" y="481503"/>
            <a:ext cx="80010" cy="48260"/>
          </a:xfrm>
          <a:custGeom>
            <a:avLst/>
            <a:gdLst/>
            <a:ahLst/>
            <a:cxnLst/>
            <a:rect l="l" t="t" r="r" b="b"/>
            <a:pathLst>
              <a:path w="80010" h="48259">
                <a:moveTo>
                  <a:pt x="0" y="0"/>
                </a:moveTo>
                <a:lnTo>
                  <a:pt x="24846" y="3481"/>
                </a:lnTo>
                <a:lnTo>
                  <a:pt x="47016" y="13281"/>
                </a:lnTo>
                <a:lnTo>
                  <a:pt x="65542" y="28428"/>
                </a:lnTo>
                <a:lnTo>
                  <a:pt x="79451" y="47955"/>
                </a:lnTo>
              </a:path>
            </a:pathLst>
          </a:custGeom>
          <a:ln w="7620">
            <a:solidFill>
              <a:srgbClr val="002934"/>
            </a:solidFill>
          </a:ln>
        </p:spPr>
        <p:txBody>
          <a:bodyPr wrap="square" lIns="0" tIns="0" rIns="0" bIns="0" rtlCol="0"/>
          <a:lstStyle/>
          <a:p>
            <a:endParaRPr/>
          </a:p>
        </p:txBody>
      </p:sp>
      <p:sp>
        <p:nvSpPr>
          <p:cNvPr id="19" name="object 19"/>
          <p:cNvSpPr/>
          <p:nvPr/>
        </p:nvSpPr>
        <p:spPr>
          <a:xfrm>
            <a:off x="1621727" y="435809"/>
            <a:ext cx="78740" cy="45720"/>
          </a:xfrm>
          <a:custGeom>
            <a:avLst/>
            <a:gdLst/>
            <a:ahLst/>
            <a:cxnLst/>
            <a:rect l="l" t="t" r="r" b="b"/>
            <a:pathLst>
              <a:path w="78739" h="45720">
                <a:moveTo>
                  <a:pt x="78219" y="0"/>
                </a:moveTo>
                <a:lnTo>
                  <a:pt x="64216" y="18648"/>
                </a:lnTo>
                <a:lnTo>
                  <a:pt x="45915" y="33077"/>
                </a:lnTo>
                <a:lnTo>
                  <a:pt x="24210" y="42391"/>
                </a:lnTo>
                <a:lnTo>
                  <a:pt x="0" y="45694"/>
                </a:lnTo>
              </a:path>
            </a:pathLst>
          </a:custGeom>
          <a:ln w="7620">
            <a:solidFill>
              <a:srgbClr val="002934"/>
            </a:solidFill>
          </a:ln>
        </p:spPr>
        <p:txBody>
          <a:bodyPr wrap="square" lIns="0" tIns="0" rIns="0" bIns="0" rtlCol="0"/>
          <a:lstStyle/>
          <a:p>
            <a:endParaRPr/>
          </a:p>
        </p:txBody>
      </p:sp>
      <p:sp>
        <p:nvSpPr>
          <p:cNvPr id="20" name="object 20"/>
          <p:cNvSpPr/>
          <p:nvPr/>
        </p:nvSpPr>
        <p:spPr>
          <a:xfrm>
            <a:off x="3985438" y="483777"/>
            <a:ext cx="1257935" cy="0"/>
          </a:xfrm>
          <a:custGeom>
            <a:avLst/>
            <a:gdLst/>
            <a:ahLst/>
            <a:cxnLst/>
            <a:rect l="l" t="t" r="r" b="b"/>
            <a:pathLst>
              <a:path w="1257935">
                <a:moveTo>
                  <a:pt x="0" y="0"/>
                </a:moveTo>
                <a:lnTo>
                  <a:pt x="1257934" y="0"/>
                </a:lnTo>
              </a:path>
            </a:pathLst>
          </a:custGeom>
          <a:ln w="7620">
            <a:solidFill>
              <a:srgbClr val="002934"/>
            </a:solidFill>
          </a:ln>
        </p:spPr>
        <p:txBody>
          <a:bodyPr wrap="square" lIns="0" tIns="0" rIns="0" bIns="0" rtlCol="0"/>
          <a:lstStyle/>
          <a:p>
            <a:endParaRPr/>
          </a:p>
        </p:txBody>
      </p:sp>
      <p:sp>
        <p:nvSpPr>
          <p:cNvPr id="21" name="object 21"/>
          <p:cNvSpPr/>
          <p:nvPr/>
        </p:nvSpPr>
        <p:spPr>
          <a:xfrm>
            <a:off x="3905987" y="435809"/>
            <a:ext cx="80010" cy="48260"/>
          </a:xfrm>
          <a:custGeom>
            <a:avLst/>
            <a:gdLst/>
            <a:ahLst/>
            <a:cxnLst/>
            <a:rect l="l" t="t" r="r" b="b"/>
            <a:pathLst>
              <a:path w="80010" h="48259">
                <a:moveTo>
                  <a:pt x="79451" y="47967"/>
                </a:moveTo>
                <a:lnTo>
                  <a:pt x="54603" y="44484"/>
                </a:lnTo>
                <a:lnTo>
                  <a:pt x="32429" y="34680"/>
                </a:lnTo>
                <a:lnTo>
                  <a:pt x="13903" y="19528"/>
                </a:lnTo>
                <a:lnTo>
                  <a:pt x="0" y="0"/>
                </a:lnTo>
              </a:path>
            </a:pathLst>
          </a:custGeom>
          <a:ln w="7620">
            <a:solidFill>
              <a:srgbClr val="002934"/>
            </a:solidFill>
          </a:ln>
        </p:spPr>
        <p:txBody>
          <a:bodyPr wrap="square" lIns="0" tIns="0" rIns="0" bIns="0" rtlCol="0"/>
          <a:lstStyle/>
          <a:p>
            <a:endParaRPr/>
          </a:p>
        </p:txBody>
      </p:sp>
      <p:sp>
        <p:nvSpPr>
          <p:cNvPr id="22" name="object 22"/>
          <p:cNvSpPr/>
          <p:nvPr/>
        </p:nvSpPr>
        <p:spPr>
          <a:xfrm>
            <a:off x="3907219" y="483777"/>
            <a:ext cx="78740" cy="45720"/>
          </a:xfrm>
          <a:custGeom>
            <a:avLst/>
            <a:gdLst/>
            <a:ahLst/>
            <a:cxnLst/>
            <a:rect l="l" t="t" r="r" b="b"/>
            <a:pathLst>
              <a:path w="78739" h="45720">
                <a:moveTo>
                  <a:pt x="0" y="45681"/>
                </a:moveTo>
                <a:lnTo>
                  <a:pt x="13995" y="27040"/>
                </a:lnTo>
                <a:lnTo>
                  <a:pt x="32294" y="12615"/>
                </a:lnTo>
                <a:lnTo>
                  <a:pt x="54001" y="3303"/>
                </a:lnTo>
                <a:lnTo>
                  <a:pt x="78219" y="0"/>
                </a:lnTo>
              </a:path>
            </a:pathLst>
          </a:custGeom>
          <a:ln w="7620">
            <a:solidFill>
              <a:srgbClr val="002934"/>
            </a:solidFill>
          </a:ln>
        </p:spPr>
        <p:txBody>
          <a:bodyPr wrap="square" lIns="0" tIns="0" rIns="0" bIns="0" rtlCol="0"/>
          <a:lstStyle/>
          <a:p>
            <a:endParaRPr/>
          </a:p>
        </p:txBody>
      </p:sp>
      <p:sp>
        <p:nvSpPr>
          <p:cNvPr id="23" name="object 23"/>
          <p:cNvSpPr/>
          <p:nvPr/>
        </p:nvSpPr>
        <p:spPr>
          <a:xfrm>
            <a:off x="5448804" y="481503"/>
            <a:ext cx="1258570" cy="0"/>
          </a:xfrm>
          <a:custGeom>
            <a:avLst/>
            <a:gdLst/>
            <a:ahLst/>
            <a:cxnLst/>
            <a:rect l="l" t="t" r="r" b="b"/>
            <a:pathLst>
              <a:path w="1258570">
                <a:moveTo>
                  <a:pt x="1257947" y="0"/>
                </a:moveTo>
                <a:lnTo>
                  <a:pt x="0" y="0"/>
                </a:lnTo>
              </a:path>
            </a:pathLst>
          </a:custGeom>
          <a:ln w="7620">
            <a:solidFill>
              <a:srgbClr val="002934"/>
            </a:solidFill>
          </a:ln>
        </p:spPr>
        <p:txBody>
          <a:bodyPr wrap="square" lIns="0" tIns="0" rIns="0" bIns="0" rtlCol="0"/>
          <a:lstStyle/>
          <a:p>
            <a:endParaRPr/>
          </a:p>
        </p:txBody>
      </p:sp>
      <p:sp>
        <p:nvSpPr>
          <p:cNvPr id="24" name="object 24"/>
          <p:cNvSpPr/>
          <p:nvPr/>
        </p:nvSpPr>
        <p:spPr>
          <a:xfrm>
            <a:off x="6706751" y="481503"/>
            <a:ext cx="80010" cy="48260"/>
          </a:xfrm>
          <a:custGeom>
            <a:avLst/>
            <a:gdLst/>
            <a:ahLst/>
            <a:cxnLst/>
            <a:rect l="l" t="t" r="r" b="b"/>
            <a:pathLst>
              <a:path w="80009" h="48259">
                <a:moveTo>
                  <a:pt x="0" y="0"/>
                </a:moveTo>
                <a:lnTo>
                  <a:pt x="24846" y="3481"/>
                </a:lnTo>
                <a:lnTo>
                  <a:pt x="47016" y="13281"/>
                </a:lnTo>
                <a:lnTo>
                  <a:pt x="65542" y="28428"/>
                </a:lnTo>
                <a:lnTo>
                  <a:pt x="79451" y="47955"/>
                </a:lnTo>
              </a:path>
            </a:pathLst>
          </a:custGeom>
          <a:ln w="7620">
            <a:solidFill>
              <a:srgbClr val="002934"/>
            </a:solidFill>
          </a:ln>
        </p:spPr>
        <p:txBody>
          <a:bodyPr wrap="square" lIns="0" tIns="0" rIns="0" bIns="0" rtlCol="0"/>
          <a:lstStyle/>
          <a:p>
            <a:endParaRPr/>
          </a:p>
        </p:txBody>
      </p:sp>
      <p:sp>
        <p:nvSpPr>
          <p:cNvPr id="25" name="object 25"/>
          <p:cNvSpPr/>
          <p:nvPr/>
        </p:nvSpPr>
        <p:spPr>
          <a:xfrm>
            <a:off x="6706751" y="435809"/>
            <a:ext cx="78740" cy="45720"/>
          </a:xfrm>
          <a:custGeom>
            <a:avLst/>
            <a:gdLst/>
            <a:ahLst/>
            <a:cxnLst/>
            <a:rect l="l" t="t" r="r" b="b"/>
            <a:pathLst>
              <a:path w="78740" h="45720">
                <a:moveTo>
                  <a:pt x="78219" y="0"/>
                </a:moveTo>
                <a:lnTo>
                  <a:pt x="64216" y="18648"/>
                </a:lnTo>
                <a:lnTo>
                  <a:pt x="45915" y="33077"/>
                </a:lnTo>
                <a:lnTo>
                  <a:pt x="24210" y="42391"/>
                </a:lnTo>
                <a:lnTo>
                  <a:pt x="0" y="45694"/>
                </a:lnTo>
              </a:path>
            </a:pathLst>
          </a:custGeom>
          <a:ln w="7620">
            <a:solidFill>
              <a:srgbClr val="002934"/>
            </a:solidFill>
          </a:ln>
        </p:spPr>
        <p:txBody>
          <a:bodyPr wrap="square" lIns="0" tIns="0" rIns="0" bIns="0" rtlCol="0"/>
          <a:lstStyle/>
          <a:p>
            <a:endParaRPr/>
          </a:p>
        </p:txBody>
      </p:sp>
      <p:sp>
        <p:nvSpPr>
          <p:cNvPr id="26" name="object 26"/>
          <p:cNvSpPr/>
          <p:nvPr/>
        </p:nvSpPr>
        <p:spPr>
          <a:xfrm>
            <a:off x="9070463" y="483777"/>
            <a:ext cx="1257935" cy="0"/>
          </a:xfrm>
          <a:custGeom>
            <a:avLst/>
            <a:gdLst/>
            <a:ahLst/>
            <a:cxnLst/>
            <a:rect l="l" t="t" r="r" b="b"/>
            <a:pathLst>
              <a:path w="1257934">
                <a:moveTo>
                  <a:pt x="0" y="0"/>
                </a:moveTo>
                <a:lnTo>
                  <a:pt x="1257934" y="0"/>
                </a:lnTo>
              </a:path>
            </a:pathLst>
          </a:custGeom>
          <a:ln w="7620">
            <a:solidFill>
              <a:srgbClr val="002934"/>
            </a:solidFill>
          </a:ln>
        </p:spPr>
        <p:txBody>
          <a:bodyPr wrap="square" lIns="0" tIns="0" rIns="0" bIns="0" rtlCol="0"/>
          <a:lstStyle/>
          <a:p>
            <a:endParaRPr/>
          </a:p>
        </p:txBody>
      </p:sp>
      <p:sp>
        <p:nvSpPr>
          <p:cNvPr id="27" name="object 27"/>
          <p:cNvSpPr/>
          <p:nvPr/>
        </p:nvSpPr>
        <p:spPr>
          <a:xfrm>
            <a:off x="8991011" y="435809"/>
            <a:ext cx="80010" cy="48260"/>
          </a:xfrm>
          <a:custGeom>
            <a:avLst/>
            <a:gdLst/>
            <a:ahLst/>
            <a:cxnLst/>
            <a:rect l="l" t="t" r="r" b="b"/>
            <a:pathLst>
              <a:path w="80009" h="48259">
                <a:moveTo>
                  <a:pt x="79451" y="47967"/>
                </a:moveTo>
                <a:lnTo>
                  <a:pt x="54603" y="44484"/>
                </a:lnTo>
                <a:lnTo>
                  <a:pt x="32429" y="34680"/>
                </a:lnTo>
                <a:lnTo>
                  <a:pt x="13903" y="19528"/>
                </a:lnTo>
                <a:lnTo>
                  <a:pt x="0" y="0"/>
                </a:lnTo>
              </a:path>
            </a:pathLst>
          </a:custGeom>
          <a:ln w="7620">
            <a:solidFill>
              <a:srgbClr val="002934"/>
            </a:solidFill>
          </a:ln>
        </p:spPr>
        <p:txBody>
          <a:bodyPr wrap="square" lIns="0" tIns="0" rIns="0" bIns="0" rtlCol="0"/>
          <a:lstStyle/>
          <a:p>
            <a:endParaRPr/>
          </a:p>
        </p:txBody>
      </p:sp>
      <p:sp>
        <p:nvSpPr>
          <p:cNvPr id="28" name="object 28"/>
          <p:cNvSpPr/>
          <p:nvPr/>
        </p:nvSpPr>
        <p:spPr>
          <a:xfrm>
            <a:off x="8992244" y="483777"/>
            <a:ext cx="78740" cy="45720"/>
          </a:xfrm>
          <a:custGeom>
            <a:avLst/>
            <a:gdLst/>
            <a:ahLst/>
            <a:cxnLst/>
            <a:rect l="l" t="t" r="r" b="b"/>
            <a:pathLst>
              <a:path w="78740" h="45720">
                <a:moveTo>
                  <a:pt x="0" y="45681"/>
                </a:moveTo>
                <a:lnTo>
                  <a:pt x="13995" y="27040"/>
                </a:lnTo>
                <a:lnTo>
                  <a:pt x="32294" y="12615"/>
                </a:lnTo>
                <a:lnTo>
                  <a:pt x="54001" y="3303"/>
                </a:lnTo>
                <a:lnTo>
                  <a:pt x="78219" y="0"/>
                </a:lnTo>
              </a:path>
            </a:pathLst>
          </a:custGeom>
          <a:ln w="7620">
            <a:solidFill>
              <a:srgbClr val="002934"/>
            </a:solidFill>
          </a:ln>
        </p:spPr>
        <p:txBody>
          <a:bodyPr wrap="square" lIns="0" tIns="0" rIns="0" bIns="0" rtlCol="0"/>
          <a:lstStyle/>
          <a:p>
            <a:endParaRPr/>
          </a:p>
        </p:txBody>
      </p:sp>
      <p:sp>
        <p:nvSpPr>
          <p:cNvPr id="29" name="object 29"/>
          <p:cNvSpPr txBox="1"/>
          <p:nvPr/>
        </p:nvSpPr>
        <p:spPr>
          <a:xfrm>
            <a:off x="2074135" y="381444"/>
            <a:ext cx="1672365" cy="182101"/>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C1A175"/>
                </a:solidFill>
                <a:latin typeface="GillSansNova-Medium"/>
                <a:cs typeface="GillSansNova-Medium"/>
              </a:rPr>
              <a:t>U </a:t>
            </a:r>
            <a:r>
              <a:rPr sz="1100" spc="-25" dirty="0">
                <a:solidFill>
                  <a:srgbClr val="C1A175"/>
                </a:solidFill>
                <a:latin typeface="GillSansNova-Medium"/>
                <a:cs typeface="GillSansNova-Medium"/>
              </a:rPr>
              <a:t>SPA BY</a:t>
            </a:r>
            <a:r>
              <a:rPr sz="1100" spc="-35" dirty="0">
                <a:solidFill>
                  <a:srgbClr val="C1A175"/>
                </a:solidFill>
                <a:latin typeface="GillSansNova-Medium"/>
                <a:cs typeface="GillSansNova-Medium"/>
              </a:rPr>
              <a:t> </a:t>
            </a:r>
            <a:r>
              <a:rPr sz="1100" spc="-20" dirty="0">
                <a:solidFill>
                  <a:srgbClr val="C1A175"/>
                </a:solidFill>
                <a:latin typeface="GillSansNova-Medium"/>
                <a:cs typeface="GillSansNova-Medium"/>
              </a:rPr>
              <a:t>CONSTANCE</a:t>
            </a:r>
            <a:endParaRPr sz="1100" dirty="0">
              <a:latin typeface="GillSansNova-Medium"/>
              <a:cs typeface="GillSansNova-Medium"/>
            </a:endParaRPr>
          </a:p>
        </p:txBody>
      </p:sp>
      <p:sp>
        <p:nvSpPr>
          <p:cNvPr id="30" name="object 30"/>
          <p:cNvSpPr txBox="1"/>
          <p:nvPr/>
        </p:nvSpPr>
        <p:spPr>
          <a:xfrm>
            <a:off x="7303665" y="381444"/>
            <a:ext cx="1174750" cy="193040"/>
          </a:xfrm>
          <a:prstGeom prst="rect">
            <a:avLst/>
          </a:prstGeom>
        </p:spPr>
        <p:txBody>
          <a:bodyPr vert="horz" wrap="square" lIns="0" tIns="12700" rIns="0" bIns="0" rtlCol="0">
            <a:spAutoFit/>
          </a:bodyPr>
          <a:lstStyle/>
          <a:p>
            <a:pPr marL="12700">
              <a:lnSpc>
                <a:spcPct val="100000"/>
              </a:lnSpc>
              <a:spcBef>
                <a:spcPts val="100"/>
              </a:spcBef>
            </a:pPr>
            <a:r>
              <a:rPr sz="1100" spc="-15" dirty="0">
                <a:solidFill>
                  <a:srgbClr val="C1A175"/>
                </a:solidFill>
                <a:latin typeface="GillSansNova-Medium"/>
                <a:cs typeface="GillSansNova-Medium"/>
              </a:rPr>
              <a:t>SPORT </a:t>
            </a:r>
            <a:r>
              <a:rPr sz="1100" dirty="0">
                <a:solidFill>
                  <a:srgbClr val="C1A175"/>
                </a:solidFill>
                <a:latin typeface="GillSansNova-Medium"/>
                <a:cs typeface="GillSansNova-Medium"/>
              </a:rPr>
              <a:t>&amp;</a:t>
            </a:r>
            <a:r>
              <a:rPr sz="1100" spc="-65" dirty="0">
                <a:solidFill>
                  <a:srgbClr val="C1A175"/>
                </a:solidFill>
                <a:latin typeface="GillSansNova-Medium"/>
                <a:cs typeface="GillSansNova-Medium"/>
              </a:rPr>
              <a:t> </a:t>
            </a:r>
            <a:r>
              <a:rPr sz="1100" dirty="0">
                <a:solidFill>
                  <a:srgbClr val="C1A175"/>
                </a:solidFill>
                <a:latin typeface="GillSansNova-Medium"/>
                <a:cs typeface="GillSansNova-Medium"/>
              </a:rPr>
              <a:t>LEISURES</a:t>
            </a:r>
            <a:endParaRPr sz="1100">
              <a:latin typeface="GillSansNova-Medium"/>
              <a:cs typeface="GillSansNova-Medium"/>
            </a:endParaRPr>
          </a:p>
        </p:txBody>
      </p:sp>
      <p:sp>
        <p:nvSpPr>
          <p:cNvPr id="12" name="object 12"/>
          <p:cNvSpPr txBox="1"/>
          <p:nvPr/>
        </p:nvSpPr>
        <p:spPr>
          <a:xfrm>
            <a:off x="342635" y="3933825"/>
            <a:ext cx="4917440" cy="566822"/>
          </a:xfrm>
          <a:prstGeom prst="rect">
            <a:avLst/>
          </a:prstGeom>
        </p:spPr>
        <p:txBody>
          <a:bodyPr vert="horz" wrap="square" lIns="0" tIns="12700" rIns="0" bIns="0" rtlCol="0">
            <a:spAutoFit/>
          </a:bodyPr>
          <a:lstStyle/>
          <a:p>
            <a:r>
              <a:rPr lang="en-US" altLang="zh-CN" sz="900" dirty="0"/>
              <a:t>SPA </a:t>
            </a:r>
            <a:r>
              <a:rPr lang="zh-CN" altLang="en-US" sz="900" dirty="0"/>
              <a:t>设施</a:t>
            </a:r>
          </a:p>
          <a:p>
            <a:r>
              <a:rPr lang="en-US" altLang="zh-CN" sz="900" dirty="0"/>
              <a:t>3</a:t>
            </a:r>
            <a:r>
              <a:rPr lang="zh-CN" altLang="en-US" sz="900" dirty="0"/>
              <a:t>个单人按摩房 </a:t>
            </a:r>
            <a:r>
              <a:rPr lang="en-US" altLang="zh-CN" sz="900" dirty="0"/>
              <a:t>+ 3</a:t>
            </a:r>
            <a:r>
              <a:rPr lang="zh-CN" altLang="en-US" sz="900" dirty="0"/>
              <a:t>个双人按摩房 </a:t>
            </a:r>
            <a:r>
              <a:rPr lang="en-US" altLang="zh-CN" sz="900" dirty="0"/>
              <a:t>+ 1 </a:t>
            </a:r>
            <a:r>
              <a:rPr lang="zh-CN" altLang="en-US" sz="900" dirty="0"/>
              <a:t>个泰式按摩房</a:t>
            </a:r>
            <a:r>
              <a:rPr lang="en-US" altLang="zh-CN" sz="900" dirty="0"/>
              <a:t>+ 1 </a:t>
            </a:r>
            <a:r>
              <a:rPr lang="zh-CN" altLang="en-US" sz="900" dirty="0"/>
              <a:t>理疗房 </a:t>
            </a:r>
            <a:r>
              <a:rPr lang="en-US" altLang="zh-CN" sz="900" dirty="0"/>
              <a:t>+ 1</a:t>
            </a:r>
            <a:r>
              <a:rPr lang="zh-CN" altLang="en-US" sz="900" dirty="0"/>
              <a:t>理发师 </a:t>
            </a:r>
            <a:r>
              <a:rPr lang="en-US" altLang="zh-CN" sz="900" dirty="0"/>
              <a:t>- </a:t>
            </a:r>
            <a:r>
              <a:rPr lang="zh-CN" altLang="en-US" sz="900" dirty="0"/>
              <a:t>桑拿房 </a:t>
            </a:r>
            <a:r>
              <a:rPr lang="en-US" altLang="zh-CN" sz="900" dirty="0"/>
              <a:t>- </a:t>
            </a:r>
            <a:r>
              <a:rPr lang="zh-CN" altLang="en-US" sz="900" dirty="0"/>
              <a:t>蒸汽房 </a:t>
            </a:r>
            <a:r>
              <a:rPr lang="en-US" altLang="zh-CN" sz="900" dirty="0"/>
              <a:t>- </a:t>
            </a:r>
            <a:r>
              <a:rPr lang="zh-CN" altLang="en-US" sz="900" dirty="0"/>
              <a:t>按摩浴缸 </a:t>
            </a:r>
            <a:r>
              <a:rPr lang="en-US" altLang="zh-CN" sz="900" dirty="0"/>
              <a:t>- </a:t>
            </a:r>
            <a:r>
              <a:rPr lang="zh-CN" altLang="en-US" sz="900" dirty="0"/>
              <a:t>冷水池 </a:t>
            </a:r>
            <a:r>
              <a:rPr lang="en-US" altLang="zh-CN" sz="900" dirty="0"/>
              <a:t>- </a:t>
            </a:r>
            <a:r>
              <a:rPr lang="zh-CN" altLang="en-US" sz="900" dirty="0"/>
              <a:t>理发室</a:t>
            </a:r>
          </a:p>
          <a:p>
            <a:pPr marL="12700" marR="5080">
              <a:lnSpc>
                <a:spcPct val="100000"/>
              </a:lnSpc>
            </a:pPr>
            <a:endParaRPr sz="900" dirty="0">
              <a:latin typeface="GillSansNova-Light"/>
              <a:cs typeface="GillSansNova-Light"/>
            </a:endParaRPr>
          </a:p>
        </p:txBody>
      </p:sp>
      <p:sp>
        <p:nvSpPr>
          <p:cNvPr id="14" name="object 14"/>
          <p:cNvSpPr txBox="1"/>
          <p:nvPr/>
        </p:nvSpPr>
        <p:spPr>
          <a:xfrm>
            <a:off x="342635" y="5364976"/>
            <a:ext cx="3206750" cy="849335"/>
          </a:xfrm>
          <a:prstGeom prst="rect">
            <a:avLst/>
          </a:prstGeom>
        </p:spPr>
        <p:txBody>
          <a:bodyPr vert="horz" wrap="square" lIns="0" tIns="12700" rIns="0" bIns="0" rtlCol="0">
            <a:spAutoFit/>
          </a:bodyPr>
          <a:lstStyle/>
          <a:p>
            <a:r>
              <a:rPr lang="zh-CN" altLang="en-US" sz="900" dirty="0"/>
              <a:t>营业时间</a:t>
            </a:r>
          </a:p>
          <a:p>
            <a:r>
              <a:rPr lang="zh-CN" altLang="en-US" sz="900" dirty="0"/>
              <a:t>水疗</a:t>
            </a:r>
            <a:r>
              <a:rPr lang="en-US" altLang="zh-CN" sz="900" dirty="0"/>
              <a:t>Spa</a:t>
            </a:r>
            <a:r>
              <a:rPr lang="zh-CN" altLang="en-US" sz="900" dirty="0"/>
              <a:t>：每日</a:t>
            </a:r>
            <a:r>
              <a:rPr lang="en-US" altLang="zh-CN" sz="900" dirty="0"/>
              <a:t>09</a:t>
            </a:r>
            <a:r>
              <a:rPr lang="zh-CN" altLang="en-US" sz="900" dirty="0"/>
              <a:t>时至</a:t>
            </a:r>
            <a:r>
              <a:rPr lang="en-US" altLang="zh-CN" sz="900" dirty="0"/>
              <a:t>20</a:t>
            </a:r>
            <a:r>
              <a:rPr lang="zh-CN" altLang="en-US" sz="900" dirty="0"/>
              <a:t>时</a:t>
            </a:r>
          </a:p>
          <a:p>
            <a:r>
              <a:rPr lang="zh-CN" altLang="en-US" sz="900" dirty="0"/>
              <a:t>健康管理：每日</a:t>
            </a:r>
            <a:r>
              <a:rPr lang="en-US" altLang="zh-CN" sz="900" dirty="0"/>
              <a:t>10</a:t>
            </a:r>
            <a:r>
              <a:rPr lang="zh-CN" altLang="en-US" sz="900" dirty="0"/>
              <a:t>时至</a:t>
            </a:r>
            <a:r>
              <a:rPr lang="en-US" altLang="zh-CN" sz="900" dirty="0"/>
              <a:t>16</a:t>
            </a:r>
            <a:r>
              <a:rPr lang="zh-CN" altLang="en-US" sz="900" dirty="0"/>
              <a:t>时，</a:t>
            </a:r>
            <a:r>
              <a:rPr lang="en-US" altLang="zh-CN" sz="900" dirty="0"/>
              <a:t>07</a:t>
            </a:r>
            <a:r>
              <a:rPr lang="zh-CN" altLang="en-US" sz="900" dirty="0"/>
              <a:t>时至</a:t>
            </a:r>
            <a:r>
              <a:rPr lang="en-US" altLang="zh-CN" sz="900" dirty="0"/>
              <a:t>21</a:t>
            </a:r>
            <a:r>
              <a:rPr lang="zh-CN" altLang="en-US" sz="900" dirty="0"/>
              <a:t>时，</a:t>
            </a:r>
            <a:endParaRPr lang="en-US" altLang="zh-CN" sz="900" dirty="0"/>
          </a:p>
          <a:p>
            <a:r>
              <a:rPr lang="zh-CN" altLang="en-US" sz="900" dirty="0"/>
              <a:t>健身房：每日</a:t>
            </a:r>
            <a:r>
              <a:rPr lang="en-US" altLang="zh-CN" sz="900" dirty="0"/>
              <a:t>07</a:t>
            </a:r>
            <a:r>
              <a:rPr lang="zh-CN" altLang="en-US" sz="900" dirty="0"/>
              <a:t>时</a:t>
            </a:r>
            <a:r>
              <a:rPr lang="en-US" altLang="zh-CN" sz="900" dirty="0"/>
              <a:t>30</a:t>
            </a:r>
            <a:r>
              <a:rPr lang="zh-CN" altLang="en-US" sz="900" dirty="0"/>
              <a:t>分至</a:t>
            </a:r>
            <a:r>
              <a:rPr lang="en-US" altLang="zh-CN" sz="900" dirty="0"/>
              <a:t>20</a:t>
            </a:r>
            <a:r>
              <a:rPr lang="zh-CN" altLang="en-US" sz="900" dirty="0"/>
              <a:t>时</a:t>
            </a:r>
            <a:r>
              <a:rPr lang="en-US" altLang="zh-CN" sz="900" dirty="0"/>
              <a:t>00</a:t>
            </a:r>
            <a:r>
              <a:rPr lang="zh-CN" altLang="en-US" sz="900" dirty="0"/>
              <a:t>分</a:t>
            </a:r>
          </a:p>
          <a:p>
            <a:pPr marL="12700" marR="5080">
              <a:lnSpc>
                <a:spcPct val="101800"/>
              </a:lnSpc>
            </a:pPr>
            <a:endParaRPr lang="en-US" sz="900" dirty="0">
              <a:solidFill>
                <a:srgbClr val="305762"/>
              </a:solidFill>
              <a:latin typeface="GillSansNova-Light"/>
              <a:cs typeface="GillSansNova-Light"/>
            </a:endParaRPr>
          </a:p>
          <a:p>
            <a:pPr marL="12700" marR="5080">
              <a:lnSpc>
                <a:spcPct val="101800"/>
              </a:lnSpc>
            </a:pPr>
            <a:endParaRPr sz="900" dirty="0">
              <a:latin typeface="GillSansNova-Light"/>
              <a:cs typeface="GillSansNova-Light"/>
            </a:endParaRPr>
          </a:p>
        </p:txBody>
      </p:sp>
      <p:sp>
        <p:nvSpPr>
          <p:cNvPr id="13" name="object 13"/>
          <p:cNvSpPr txBox="1"/>
          <p:nvPr/>
        </p:nvSpPr>
        <p:spPr>
          <a:xfrm>
            <a:off x="342635" y="4619261"/>
            <a:ext cx="4527550" cy="428322"/>
          </a:xfrm>
          <a:prstGeom prst="rect">
            <a:avLst/>
          </a:prstGeom>
        </p:spPr>
        <p:txBody>
          <a:bodyPr vert="horz" wrap="square" lIns="0" tIns="12700" rIns="0" bIns="0" rtlCol="0">
            <a:spAutoFit/>
          </a:bodyPr>
          <a:lstStyle/>
          <a:p>
            <a:r>
              <a:rPr lang="zh-CN" altLang="en-US" sz="900" dirty="0"/>
              <a:t>健身房设施</a:t>
            </a:r>
          </a:p>
          <a:p>
            <a:r>
              <a:rPr lang="zh-CN" altLang="en-US" sz="900" dirty="0"/>
              <a:t>一个现代化，先进的健身房，配有 </a:t>
            </a:r>
            <a:r>
              <a:rPr lang="en-US" altLang="zh-CN" sz="900" dirty="0"/>
              <a:t>Life Fitness Cardio </a:t>
            </a:r>
            <a:r>
              <a:rPr lang="zh-CN" altLang="en-US" sz="900" dirty="0"/>
              <a:t>设备，全部装有电视屏幕和 </a:t>
            </a:r>
            <a:r>
              <a:rPr lang="en-US" altLang="zh-CN" sz="900" dirty="0"/>
              <a:t>USB </a:t>
            </a:r>
            <a:r>
              <a:rPr lang="zh-CN" altLang="en-US" sz="900" dirty="0"/>
              <a:t>端口。健身同时娱乐。</a:t>
            </a:r>
            <a:endParaRPr sz="900" dirty="0">
              <a:latin typeface="GillSansNova-Light"/>
              <a:cs typeface="GillSansNova-Light"/>
            </a:endParaRPr>
          </a:p>
        </p:txBody>
      </p:sp>
      <p:sp>
        <p:nvSpPr>
          <p:cNvPr id="4" name="object 4"/>
          <p:cNvSpPr txBox="1"/>
          <p:nvPr/>
        </p:nvSpPr>
        <p:spPr>
          <a:xfrm>
            <a:off x="5504309" y="2991744"/>
            <a:ext cx="1333500" cy="723275"/>
          </a:xfrm>
          <a:prstGeom prst="rect">
            <a:avLst/>
          </a:prstGeom>
        </p:spPr>
        <p:txBody>
          <a:bodyPr vert="horz" wrap="square" lIns="0" tIns="30480" rIns="0" bIns="0" rtlCol="0">
            <a:spAutoFit/>
          </a:bodyPr>
          <a:lstStyle/>
          <a:p>
            <a:pPr marL="171450" indent="-171450">
              <a:spcAft>
                <a:spcPts val="0"/>
              </a:spcAft>
              <a:buFont typeface="Arial" panose="020B0604020202020204" pitchFamily="34" charset="0"/>
              <a:buChar char="•"/>
            </a:pPr>
            <a:r>
              <a:rPr lang="zh-CN" altLang="en-US" sz="900" dirty="0">
                <a:latin typeface="Helvetica Neue"/>
                <a:ea typeface="STHeiti Light"/>
                <a:cs typeface="Arial Unicode MS"/>
              </a:rPr>
              <a:t>桑拿</a:t>
            </a:r>
            <a:endParaRPr lang="en-US" sz="900" dirty="0">
              <a:latin typeface="Helvetica Neue"/>
              <a:ea typeface="Arial Unicode MS"/>
              <a:cs typeface="Arial Unicode MS"/>
            </a:endParaRPr>
          </a:p>
          <a:p>
            <a:pPr marL="171450" indent="-171450">
              <a:spcAft>
                <a:spcPts val="0"/>
              </a:spcAft>
              <a:buFont typeface="Arial" panose="020B0604020202020204" pitchFamily="34" charset="0"/>
              <a:buChar char="•"/>
            </a:pPr>
            <a:r>
              <a:rPr lang="zh-CN" altLang="en-US" sz="900" dirty="0">
                <a:latin typeface="Helvetica Neue"/>
                <a:ea typeface="STHeiti Light"/>
                <a:cs typeface="Arial Unicode MS"/>
              </a:rPr>
              <a:t>私人泳池</a:t>
            </a:r>
            <a:endParaRPr lang="en-US" sz="900" dirty="0">
              <a:latin typeface="Helvetica Neue"/>
              <a:ea typeface="Arial Unicode MS"/>
              <a:cs typeface="Arial Unicode MS"/>
            </a:endParaRPr>
          </a:p>
          <a:p>
            <a:pPr marL="171450" indent="-171450">
              <a:spcAft>
                <a:spcPts val="0"/>
              </a:spcAft>
              <a:buFont typeface="Arial" panose="020B0604020202020204" pitchFamily="34" charset="0"/>
              <a:buChar char="•"/>
            </a:pPr>
            <a:r>
              <a:rPr lang="zh-CN" altLang="en-US" sz="900" dirty="0">
                <a:latin typeface="Helvetica Neue"/>
                <a:ea typeface="STHeiti Light"/>
                <a:cs typeface="Arial Unicode MS"/>
              </a:rPr>
              <a:t>蒸气浴</a:t>
            </a:r>
            <a:endParaRPr lang="en-US" sz="900" dirty="0">
              <a:latin typeface="Helvetica Neue"/>
              <a:ea typeface="Arial Unicode MS"/>
              <a:cs typeface="Arial Unicode MS"/>
            </a:endParaRPr>
          </a:p>
          <a:p>
            <a:pPr marL="171450" indent="-171450">
              <a:spcAft>
                <a:spcPts val="0"/>
              </a:spcAft>
              <a:buFont typeface="Arial" panose="020B0604020202020204" pitchFamily="34" charset="0"/>
              <a:buChar char="•"/>
            </a:pPr>
            <a:r>
              <a:rPr lang="zh-CN" altLang="en-US" sz="900" dirty="0">
                <a:latin typeface="Helvetica Neue"/>
                <a:ea typeface="Arial Unicode MS"/>
                <a:cs typeface="Arial Unicode MS"/>
              </a:rPr>
              <a:t>漩涡按摩池</a:t>
            </a:r>
            <a:endParaRPr lang="en-US" sz="900" dirty="0">
              <a:latin typeface="Helvetica Neue"/>
              <a:ea typeface="Arial Unicode MS"/>
              <a:cs typeface="Arial Unicode MS"/>
            </a:endParaRPr>
          </a:p>
          <a:p>
            <a:pPr marL="171450" indent="-171450">
              <a:spcAft>
                <a:spcPts val="0"/>
              </a:spcAft>
              <a:buFont typeface="Arial" panose="020B0604020202020204" pitchFamily="34" charset="0"/>
              <a:buChar char="•"/>
            </a:pPr>
            <a:r>
              <a:rPr lang="zh-CN" altLang="en-US" sz="900" dirty="0">
                <a:latin typeface="Helvetica Neue"/>
                <a:ea typeface="STHeiti Light"/>
                <a:cs typeface="Arial Unicode MS"/>
              </a:rPr>
              <a:t>设备齐全的健身房</a:t>
            </a:r>
            <a:endParaRPr sz="900" dirty="0">
              <a:latin typeface="GillSansNova-Light"/>
              <a:cs typeface="GillSansNova-Light"/>
            </a:endParaRPr>
          </a:p>
        </p:txBody>
      </p:sp>
      <p:sp>
        <p:nvSpPr>
          <p:cNvPr id="5" name="object 5"/>
          <p:cNvSpPr txBox="1"/>
          <p:nvPr/>
        </p:nvSpPr>
        <p:spPr>
          <a:xfrm>
            <a:off x="5432300" y="3922374"/>
            <a:ext cx="3891915" cy="843821"/>
          </a:xfrm>
          <a:prstGeom prst="rect">
            <a:avLst/>
          </a:prstGeom>
        </p:spPr>
        <p:txBody>
          <a:bodyPr vert="horz" wrap="square" lIns="0" tIns="12700" rIns="0" bIns="0" rtlCol="0">
            <a:spAutoFit/>
          </a:bodyPr>
          <a:lstStyle/>
          <a:p>
            <a:pPr marL="12700">
              <a:spcBef>
                <a:spcPts val="100"/>
              </a:spcBef>
            </a:pPr>
            <a:r>
              <a:rPr lang="zh-CN" altLang="en-US" sz="900" spc="-30" dirty="0">
                <a:solidFill>
                  <a:srgbClr val="305762"/>
                </a:solidFill>
                <a:latin typeface="GillSansNova-Book"/>
                <a:cs typeface="GillSansNova-Book"/>
              </a:rPr>
              <a:t>付</a:t>
            </a:r>
            <a:r>
              <a:rPr lang="zh-CN" altLang="en-US" sz="900" spc="-10" dirty="0">
                <a:solidFill>
                  <a:srgbClr val="305762"/>
                </a:solidFill>
                <a:latin typeface="GillSansNova-Book"/>
                <a:cs typeface="GillSansNova-Book"/>
              </a:rPr>
              <a:t>费活动项目设施</a:t>
            </a:r>
            <a:endParaRPr lang="en-US" sz="900" dirty="0">
              <a:solidFill>
                <a:srgbClr val="305762"/>
              </a:solidFill>
              <a:latin typeface="GillSansNova-Light"/>
              <a:cs typeface="GillSansNova-Light"/>
            </a:endParaRPr>
          </a:p>
          <a:p>
            <a:pPr marL="228600" indent="-144145">
              <a:lnSpc>
                <a:spcPct val="100000"/>
              </a:lnSpc>
              <a:buChar char="•"/>
              <a:tabLst>
                <a:tab pos="229235" algn="l"/>
              </a:tabLst>
            </a:pPr>
            <a:r>
              <a:rPr lang="en-US" sz="900" dirty="0">
                <a:latin typeface="GillSansNova-Light"/>
                <a:cs typeface="GillSansNova-Light"/>
              </a:rPr>
              <a:t>Valmont </a:t>
            </a:r>
            <a:r>
              <a:rPr lang="zh-CN" altLang="en-US" sz="900" dirty="0">
                <a:latin typeface="GillSansNova-Light"/>
                <a:cs typeface="GillSansNova-Light"/>
              </a:rPr>
              <a:t>奢宠系列提供一系列高端抗衰老护理</a:t>
            </a:r>
          </a:p>
          <a:p>
            <a:pPr marL="228600" indent="-144145">
              <a:lnSpc>
                <a:spcPct val="100000"/>
              </a:lnSpc>
              <a:buChar char="•"/>
              <a:tabLst>
                <a:tab pos="229235" algn="l"/>
              </a:tabLst>
            </a:pPr>
            <a:r>
              <a:rPr lang="zh-CN" altLang="en-US" sz="900" dirty="0">
                <a:latin typeface="GillSansNova-Light"/>
                <a:cs typeface="GillSansNova-Light"/>
              </a:rPr>
              <a:t>酒店自有品牌 </a:t>
            </a:r>
            <a:r>
              <a:rPr lang="en-US" altLang="zh-CN" sz="900" dirty="0">
                <a:latin typeface="GillSansNova-Light"/>
                <a:cs typeface="GillSansNova-Light"/>
              </a:rPr>
              <a:t>“</a:t>
            </a:r>
            <a:r>
              <a:rPr lang="en-US" sz="900" dirty="0">
                <a:latin typeface="GillSansNova-Light"/>
                <a:cs typeface="GillSansNova-Light"/>
              </a:rPr>
              <a:t>U Spa by Constance” </a:t>
            </a:r>
            <a:r>
              <a:rPr lang="zh-CN" altLang="en-US" sz="900" dirty="0">
                <a:latin typeface="GillSansNova-Light"/>
                <a:cs typeface="GillSansNova-Light"/>
              </a:rPr>
              <a:t>身体按摩和护理</a:t>
            </a:r>
            <a:endParaRPr lang="en-US" sz="900" dirty="0">
              <a:latin typeface="GillSansNova-Light"/>
              <a:cs typeface="GillSansNova-Light"/>
            </a:endParaRPr>
          </a:p>
          <a:p>
            <a:pPr marL="228600" indent="-144145">
              <a:lnSpc>
                <a:spcPct val="100000"/>
              </a:lnSpc>
              <a:buChar char="•"/>
              <a:tabLst>
                <a:tab pos="229235" algn="l"/>
              </a:tabLst>
            </a:pPr>
            <a:r>
              <a:rPr lang="zh-CN" altLang="en-US" sz="900" dirty="0">
                <a:latin typeface="GillSansNova-Light"/>
                <a:cs typeface="GillSansNova-Light"/>
              </a:rPr>
              <a:t>美发</a:t>
            </a:r>
          </a:p>
          <a:p>
            <a:pPr marL="228600" indent="-144145">
              <a:lnSpc>
                <a:spcPct val="100000"/>
              </a:lnSpc>
              <a:buChar char="•"/>
              <a:tabLst>
                <a:tab pos="229235" algn="l"/>
              </a:tabLst>
            </a:pPr>
            <a:r>
              <a:rPr lang="en-US" sz="900" dirty="0">
                <a:latin typeface="GillSansNova-Light"/>
                <a:cs typeface="GillSansNova-Light"/>
              </a:rPr>
              <a:t>Brice </a:t>
            </a:r>
            <a:r>
              <a:rPr lang="en-US" sz="900" dirty="0" err="1">
                <a:latin typeface="GillSansNova-Light"/>
                <a:cs typeface="GillSansNova-Light"/>
              </a:rPr>
              <a:t>Nicham</a:t>
            </a:r>
            <a:r>
              <a:rPr lang="en-US" sz="900" dirty="0">
                <a:latin typeface="GillSansNova-Light"/>
                <a:cs typeface="GillSansNova-Light"/>
              </a:rPr>
              <a:t> </a:t>
            </a:r>
            <a:r>
              <a:rPr lang="zh-CN" altLang="en-US" sz="900" dirty="0">
                <a:latin typeface="GillSansNova-Light"/>
                <a:cs typeface="GillSansNova-Light"/>
              </a:rPr>
              <a:t>工作室，足部护理专业团队</a:t>
            </a:r>
          </a:p>
          <a:p>
            <a:pPr marL="228600" indent="-144145">
              <a:lnSpc>
                <a:spcPct val="100000"/>
              </a:lnSpc>
              <a:buChar char="•"/>
              <a:tabLst>
                <a:tab pos="229235" algn="l"/>
              </a:tabLst>
            </a:pPr>
            <a:endParaRPr sz="900" dirty="0">
              <a:latin typeface="GillSansNova-Light"/>
              <a:cs typeface="GillSansNova-Light"/>
            </a:endParaRPr>
          </a:p>
        </p:txBody>
      </p:sp>
      <p:sp>
        <p:nvSpPr>
          <p:cNvPr id="8" name="object 8"/>
          <p:cNvSpPr txBox="1"/>
          <p:nvPr/>
        </p:nvSpPr>
        <p:spPr>
          <a:xfrm>
            <a:off x="5504309" y="4992908"/>
            <a:ext cx="4841240" cy="730969"/>
          </a:xfrm>
          <a:prstGeom prst="rect">
            <a:avLst/>
          </a:prstGeom>
        </p:spPr>
        <p:txBody>
          <a:bodyPr vert="horz" wrap="square" lIns="0" tIns="12700" rIns="0" bIns="0" rtlCol="0">
            <a:spAutoFit/>
          </a:bodyPr>
          <a:lstStyle/>
          <a:p>
            <a:pPr marL="171450" indent="-171450">
              <a:spcAft>
                <a:spcPts val="0"/>
              </a:spcAft>
              <a:buFont typeface="Arial" panose="020B0604020202020204" pitchFamily="34" charset="0"/>
              <a:buChar char="•"/>
            </a:pPr>
            <a:r>
              <a:rPr lang="en-US" sz="900" dirty="0">
                <a:latin typeface="STHeiti Light"/>
                <a:ea typeface="Arial Unicode MS"/>
                <a:cs typeface="Arial Unicode MS"/>
              </a:rPr>
              <a:t>18</a:t>
            </a:r>
            <a:r>
              <a:rPr lang="zh-CN" altLang="en-US" sz="900" dirty="0">
                <a:latin typeface="Helvetica Neue"/>
                <a:ea typeface="STHeiti Light"/>
                <a:cs typeface="Arial Unicode MS"/>
              </a:rPr>
              <a:t>洞锦标赛高尔夫球场（</a:t>
            </a:r>
            <a:r>
              <a:rPr lang="en-US" sz="900" dirty="0">
                <a:latin typeface="STHeiti Light"/>
                <a:ea typeface="Arial Unicode MS"/>
                <a:cs typeface="Arial Unicode MS"/>
              </a:rPr>
              <a:t>Par 70 / 5556m - </a:t>
            </a:r>
            <a:r>
              <a:rPr lang="zh-CN" altLang="en-US" sz="900" dirty="0">
                <a:latin typeface="Helvetica Neue"/>
                <a:ea typeface="STHeiti Light"/>
                <a:cs typeface="Arial Unicode MS"/>
              </a:rPr>
              <a:t>酒店客人免除果岭费，其他项目如俱乐部车辆则需付费）</a:t>
            </a:r>
            <a:endParaRPr lang="en-US" sz="900" dirty="0">
              <a:latin typeface="Helvetica Neue"/>
              <a:ea typeface="Arial Unicode MS"/>
              <a:cs typeface="Arial Unicode MS"/>
            </a:endParaRPr>
          </a:p>
          <a:p>
            <a:pPr marL="171450" indent="-171450">
              <a:spcAft>
                <a:spcPts val="0"/>
              </a:spcAft>
              <a:buFont typeface="Arial" panose="020B0604020202020204" pitchFamily="34" charset="0"/>
              <a:buChar char="•"/>
            </a:pPr>
            <a:r>
              <a:rPr lang="en-US" sz="900" dirty="0">
                <a:latin typeface="STHeiti Light"/>
                <a:ea typeface="Arial Unicode MS"/>
                <a:cs typeface="Arial Unicode MS"/>
              </a:rPr>
              <a:t>2</a:t>
            </a:r>
            <a:r>
              <a:rPr lang="zh-CN" altLang="en-US" sz="900" dirty="0">
                <a:latin typeface="Helvetica Neue"/>
                <a:ea typeface="STHeiti Light"/>
                <a:cs typeface="Arial Unicode MS"/>
              </a:rPr>
              <a:t>个灯光网球场（专业网球合成地板）</a:t>
            </a:r>
            <a:endParaRPr lang="en-US" sz="900" dirty="0">
              <a:latin typeface="Helvetica Neue"/>
              <a:ea typeface="Arial Unicode MS"/>
              <a:cs typeface="Arial Unicode MS"/>
            </a:endParaRPr>
          </a:p>
          <a:p>
            <a:pPr marL="171450" indent="-171450">
              <a:spcAft>
                <a:spcPts val="0"/>
              </a:spcAft>
              <a:buFont typeface="Arial" panose="020B0604020202020204" pitchFamily="34" charset="0"/>
              <a:buChar char="•"/>
            </a:pPr>
            <a:r>
              <a:rPr lang="zh-CN" altLang="en-US" sz="900" dirty="0">
                <a:latin typeface="Helvetica Neue"/>
                <a:ea typeface="STHeiti Light"/>
                <a:cs typeface="Arial Unicode MS"/>
              </a:rPr>
              <a:t>山地自行车</a:t>
            </a:r>
            <a:r>
              <a:rPr lang="en-US" sz="900" dirty="0">
                <a:latin typeface="STHeiti Light"/>
                <a:ea typeface="Arial Unicode MS"/>
                <a:cs typeface="Arial Unicode MS"/>
              </a:rPr>
              <a:t> - </a:t>
            </a:r>
            <a:r>
              <a:rPr lang="en-US" sz="900" dirty="0" err="1">
                <a:latin typeface="STHeiti Light"/>
                <a:ea typeface="Arial Unicode MS"/>
                <a:cs typeface="Arial Unicode MS"/>
              </a:rPr>
              <a:t>Pedalos</a:t>
            </a:r>
            <a:r>
              <a:rPr lang="en-US" sz="900" dirty="0">
                <a:latin typeface="Georgia" panose="02040502050405020303" pitchFamily="18" charset="0"/>
                <a:ea typeface="STHeiti Light"/>
                <a:cs typeface="Arial Unicode MS"/>
              </a:rPr>
              <a:t>®</a:t>
            </a:r>
            <a:r>
              <a:rPr lang="en-US" sz="900" dirty="0">
                <a:latin typeface="STHeiti Light"/>
                <a:ea typeface="Arial Unicode MS"/>
                <a:cs typeface="Arial Unicode MS"/>
              </a:rPr>
              <a:t> - Laser</a:t>
            </a:r>
            <a:r>
              <a:rPr lang="en-US" sz="900" dirty="0">
                <a:latin typeface="Georgia" panose="02040502050405020303" pitchFamily="18" charset="0"/>
                <a:ea typeface="STHeiti Light"/>
                <a:cs typeface="Arial Unicode MS"/>
              </a:rPr>
              <a:t>®</a:t>
            </a:r>
            <a:r>
              <a:rPr lang="zh-CN" altLang="en-US" sz="900" dirty="0">
                <a:latin typeface="Helvetica Neue"/>
                <a:ea typeface="STHeiti Light"/>
                <a:cs typeface="Arial Unicode MS"/>
              </a:rPr>
              <a:t>，</a:t>
            </a:r>
            <a:r>
              <a:rPr lang="en-US" sz="900" dirty="0" err="1">
                <a:latin typeface="STHeiti Light"/>
                <a:ea typeface="Arial Unicode MS"/>
                <a:cs typeface="Arial Unicode MS"/>
              </a:rPr>
              <a:t>Hobie</a:t>
            </a:r>
            <a:r>
              <a:rPr lang="en-US" sz="900" dirty="0">
                <a:latin typeface="Georgia" panose="02040502050405020303" pitchFamily="18" charset="0"/>
                <a:ea typeface="STHeiti Light"/>
                <a:cs typeface="Arial Unicode MS"/>
              </a:rPr>
              <a:t>®</a:t>
            </a:r>
            <a:r>
              <a:rPr lang="ja-JP" altLang="en-US" sz="900" dirty="0">
                <a:latin typeface="Helvetica Neue"/>
                <a:ea typeface="STHeiti Light"/>
                <a:cs typeface="Arial Unicode MS"/>
              </a:rPr>
              <a:t>（帆船）</a:t>
            </a:r>
            <a:r>
              <a:rPr lang="en-US" sz="900" dirty="0">
                <a:latin typeface="STHeiti Light"/>
                <a:ea typeface="Arial Unicode MS"/>
                <a:cs typeface="Arial Unicode MS"/>
              </a:rPr>
              <a:t> - </a:t>
            </a:r>
            <a:r>
              <a:rPr lang="zh-CN" altLang="en-US" sz="900" dirty="0">
                <a:latin typeface="Helvetica Neue"/>
                <a:ea typeface="STHeiti Light"/>
                <a:cs typeface="Arial Unicode MS"/>
              </a:rPr>
              <a:t>皮划艇</a:t>
            </a:r>
            <a:r>
              <a:rPr lang="en-US" sz="900" dirty="0">
                <a:latin typeface="STHeiti Light"/>
                <a:ea typeface="Arial Unicode MS"/>
                <a:cs typeface="Arial Unicode MS"/>
              </a:rPr>
              <a:t> - </a:t>
            </a:r>
            <a:r>
              <a:rPr lang="zh-CN" altLang="en-US" sz="900" dirty="0">
                <a:latin typeface="Helvetica Neue"/>
                <a:ea typeface="STHeiti Light"/>
                <a:cs typeface="Arial Unicode MS"/>
              </a:rPr>
              <a:t>风帆冲浪</a:t>
            </a:r>
            <a:r>
              <a:rPr lang="en-US" sz="900" dirty="0">
                <a:latin typeface="STHeiti Light"/>
                <a:ea typeface="Arial Unicode MS"/>
                <a:cs typeface="Arial Unicode MS"/>
              </a:rPr>
              <a:t> – </a:t>
            </a:r>
            <a:r>
              <a:rPr lang="zh-CN" altLang="en-US" sz="900" dirty="0">
                <a:latin typeface="STHeiti Light"/>
                <a:ea typeface="Arial Unicode MS"/>
                <a:cs typeface="Arial Unicode MS"/>
              </a:rPr>
              <a:t>冲浪</a:t>
            </a:r>
            <a:r>
              <a:rPr lang="zh-CN" altLang="en-US" sz="900" dirty="0">
                <a:latin typeface="Helvetica Neue"/>
                <a:ea typeface="STHeiti Light"/>
                <a:cs typeface="Arial Unicode MS"/>
              </a:rPr>
              <a:t>板</a:t>
            </a:r>
            <a:endParaRPr lang="en-US" sz="900" dirty="0">
              <a:latin typeface="Helvetica Neue"/>
              <a:ea typeface="Arial Unicode MS"/>
              <a:cs typeface="Arial Unicode MS"/>
            </a:endParaRPr>
          </a:p>
          <a:p>
            <a:pPr marL="156210" indent="-143510">
              <a:lnSpc>
                <a:spcPct val="100000"/>
              </a:lnSpc>
              <a:spcBef>
                <a:spcPts val="160"/>
              </a:spcBef>
              <a:buChar char="•"/>
              <a:tabLst>
                <a:tab pos="156845" algn="l"/>
              </a:tabLst>
            </a:pPr>
            <a:endParaRPr sz="900" dirty="0">
              <a:latin typeface="GillSansNova-Light"/>
              <a:cs typeface="GillSansNova-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300" y="2624484"/>
            <a:ext cx="3218180" cy="566822"/>
          </a:xfrm>
          <a:prstGeom prst="rect">
            <a:avLst/>
          </a:prstGeom>
        </p:spPr>
        <p:txBody>
          <a:bodyPr vert="horz" wrap="square" lIns="0" tIns="12700" rIns="0" bIns="0" rtlCol="0">
            <a:spAutoFit/>
          </a:bodyPr>
          <a:lstStyle/>
          <a:p>
            <a:pPr marL="12700" marR="5080" algn="just">
              <a:spcBef>
                <a:spcPts val="100"/>
              </a:spcBef>
            </a:pPr>
            <a:r>
              <a:rPr lang="en-US" altLang="zh-CN" sz="900" dirty="0">
                <a:latin typeface="GillSansNova-Light"/>
                <a:cs typeface="GillSansNova-Light"/>
              </a:rPr>
              <a:t>4</a:t>
            </a:r>
            <a:r>
              <a:rPr lang="zh-CN" altLang="en-US" sz="900" dirty="0">
                <a:latin typeface="GillSansNova-Light"/>
                <a:cs typeface="GillSansNova-Light"/>
              </a:rPr>
              <a:t>至</a:t>
            </a:r>
            <a:r>
              <a:rPr lang="en-US" altLang="zh-CN" sz="900" dirty="0">
                <a:latin typeface="GillSansNova-Light"/>
                <a:cs typeface="GillSansNova-Light"/>
              </a:rPr>
              <a:t>11</a:t>
            </a:r>
            <a:r>
              <a:rPr lang="zh-CN" altLang="en-US" sz="900" dirty="0">
                <a:latin typeface="GillSansNova-Light"/>
                <a:cs typeface="GillSansNova-Light"/>
              </a:rPr>
              <a:t>岁的儿童客人会被邀请前去康斯丹儿童俱乐部释放天性和培养冒险精神。经验丰富的儿童俱乐部老师会带领孩子们进行岛屿探险，制作当地手工艺品，参加烹饪课程或有趣的清道夫狩猎活动。发现与探索将会是这里每一个活动最重要的主题。</a:t>
            </a:r>
          </a:p>
        </p:txBody>
      </p:sp>
      <p:sp>
        <p:nvSpPr>
          <p:cNvPr id="3" name="object 3"/>
          <p:cNvSpPr txBox="1"/>
          <p:nvPr/>
        </p:nvSpPr>
        <p:spPr>
          <a:xfrm>
            <a:off x="347300" y="3447444"/>
            <a:ext cx="2393950" cy="151323"/>
          </a:xfrm>
          <a:prstGeom prst="rect">
            <a:avLst/>
          </a:prstGeom>
        </p:spPr>
        <p:txBody>
          <a:bodyPr vert="horz" wrap="square" lIns="0" tIns="12700" rIns="0" bIns="0" rtlCol="0">
            <a:spAutoFit/>
          </a:bodyPr>
          <a:lstStyle/>
          <a:p>
            <a:pPr marL="12700">
              <a:spcBef>
                <a:spcPts val="100"/>
              </a:spcBef>
            </a:pPr>
            <a:r>
              <a:rPr lang="zh-CN" altLang="en-US" sz="900" dirty="0">
                <a:latin typeface="GillSansNova-Light"/>
                <a:cs typeface="GillSansNova-Light"/>
              </a:rPr>
              <a:t>康斯丹儿童俱乐部的设施和服务包括：</a:t>
            </a:r>
          </a:p>
        </p:txBody>
      </p:sp>
      <p:sp>
        <p:nvSpPr>
          <p:cNvPr id="4" name="object 4"/>
          <p:cNvSpPr txBox="1"/>
          <p:nvPr/>
        </p:nvSpPr>
        <p:spPr>
          <a:xfrm>
            <a:off x="419309" y="3726691"/>
            <a:ext cx="3145790" cy="2613536"/>
          </a:xfrm>
          <a:prstGeom prst="rect">
            <a:avLst/>
          </a:prstGeom>
        </p:spPr>
        <p:txBody>
          <a:bodyPr vert="horz" wrap="square" lIns="0" tIns="12700" rIns="0" bIns="0" rtlCol="0">
            <a:spAutoFit/>
          </a:bodyPr>
          <a:lstStyle/>
          <a:p>
            <a:pPr marL="156210" marR="5080" indent="-143510">
              <a:lnSpc>
                <a:spcPct val="100000"/>
              </a:lnSpc>
              <a:spcBef>
                <a:spcPts val="280"/>
              </a:spcBef>
              <a:buChar char="•"/>
              <a:tabLst>
                <a:tab pos="156845" algn="l"/>
              </a:tabLst>
            </a:pPr>
            <a:r>
              <a:rPr lang="zh-CN" altLang="en-US" sz="900" dirty="0">
                <a:latin typeface="GillSansNova-Light"/>
                <a:cs typeface="GillSansNova-Light"/>
              </a:rPr>
              <a:t>入住期间随时报名，保证孩子可以马上加入俱乐部开心活动。</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安全和安保是我们的首要任务。</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儿童游泳池畅游，更会安排接力，标签游戏等等项目。</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开放游戏区展示才艺，进行互动游戏，播放电影，营造孩子们的马戏团！</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电脑区域用于游戏，互联网接入等活动。</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制作传统当地工艺品。</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白天和晚上不同的主题节目。</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主题日进行自制比萨饼，制作冰淇淋，冰沙糖果和甜点的制作</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酒店为年龄更小的</a:t>
            </a:r>
            <a:r>
              <a:rPr lang="en-US" altLang="zh-CN" sz="900" dirty="0">
                <a:latin typeface="GillSansNova-Light"/>
                <a:cs typeface="GillSansNova-Light"/>
              </a:rPr>
              <a:t>4-6</a:t>
            </a:r>
            <a:r>
              <a:rPr lang="zh-CN" altLang="en-US" sz="900" dirty="0">
                <a:latin typeface="GillSansNova-Light"/>
                <a:cs typeface="GillSansNova-Light"/>
              </a:rPr>
              <a:t>岁的小客人们创造出一个启发生活想象的玩耍空间，包括模拟小剧场，小厨房，玩具工具车间甚至各种小模拟交通工具等。</a:t>
            </a:r>
          </a:p>
          <a:p>
            <a:pPr marL="156210" marR="5080" indent="-143510">
              <a:lnSpc>
                <a:spcPct val="100000"/>
              </a:lnSpc>
              <a:spcBef>
                <a:spcPts val="280"/>
              </a:spcBef>
              <a:buChar char="•"/>
              <a:tabLst>
                <a:tab pos="156845" algn="l"/>
              </a:tabLst>
            </a:pPr>
            <a:r>
              <a:rPr lang="zh-CN" altLang="en-US" sz="900" dirty="0">
                <a:latin typeface="GillSansNova-Light"/>
                <a:cs typeface="GillSansNova-Light"/>
              </a:rPr>
              <a:t>特别考量安置小小洗手间。</a:t>
            </a:r>
            <a:endParaRPr lang="en-US" altLang="zh-CN" sz="900" dirty="0">
              <a:latin typeface="GillSansNova-Light"/>
              <a:cs typeface="GillSansNova-Light"/>
            </a:endParaRPr>
          </a:p>
          <a:p>
            <a:pPr marL="156210" marR="5080" indent="-143510">
              <a:lnSpc>
                <a:spcPct val="100000"/>
              </a:lnSpc>
              <a:spcBef>
                <a:spcPts val="280"/>
              </a:spcBef>
              <a:buChar char="•"/>
              <a:tabLst>
                <a:tab pos="156845" algn="l"/>
              </a:tabLst>
            </a:pPr>
            <a:r>
              <a:rPr lang="zh-CN" altLang="en-US" sz="900" dirty="0">
                <a:latin typeface="GillSansNova-Light"/>
                <a:cs typeface="GillSansNova-Light"/>
              </a:rPr>
              <a:t>户外空间用于进行接力游戏，有小型游乐场设施，和家长们的观察区域。</a:t>
            </a:r>
          </a:p>
        </p:txBody>
      </p:sp>
      <p:sp>
        <p:nvSpPr>
          <p:cNvPr id="5" name="object 5"/>
          <p:cNvSpPr txBox="1"/>
          <p:nvPr/>
        </p:nvSpPr>
        <p:spPr>
          <a:xfrm>
            <a:off x="3737896" y="2624484"/>
            <a:ext cx="3285204" cy="4260141"/>
          </a:xfrm>
          <a:prstGeom prst="rect">
            <a:avLst/>
          </a:prstGeom>
        </p:spPr>
        <p:txBody>
          <a:bodyPr vert="horz" wrap="square" lIns="0" tIns="12700" rIns="0" bIns="0" rtlCol="0">
            <a:spAutoFit/>
          </a:bodyPr>
          <a:lstStyle/>
          <a:p>
            <a:pPr marL="12700" marR="5080" algn="just">
              <a:lnSpc>
                <a:spcPct val="100000"/>
              </a:lnSpc>
            </a:pPr>
            <a:r>
              <a:rPr lang="zh-CN" altLang="en-US" sz="900" dirty="0">
                <a:latin typeface="GillSansNova-Light"/>
                <a:cs typeface="GillSansNova-Light"/>
              </a:rPr>
              <a:t>休息区 </a:t>
            </a:r>
          </a:p>
          <a:p>
            <a:pPr marL="12700" marR="5080" algn="just">
              <a:lnSpc>
                <a:spcPct val="100000"/>
              </a:lnSpc>
            </a:pPr>
            <a:r>
              <a:rPr lang="zh-CN" altLang="en-US" sz="900" dirty="0">
                <a:latin typeface="GillSansNova-Light"/>
                <a:cs typeface="GillSansNova-Light"/>
              </a:rPr>
              <a:t>这是一个重要的区域，是酒店主要的休闲区，客人可以在高入住率期间等候客房，或者在延迟退房的情况下到这里休息休息。亦或者在入住期间找一个地方安静一下。休息区内配有电视机</a:t>
            </a:r>
            <a:r>
              <a:rPr lang="en-US" altLang="zh-CN" sz="900" dirty="0">
                <a:latin typeface="GillSansNova-Light"/>
                <a:cs typeface="GillSansNova-Light"/>
              </a:rPr>
              <a:t>52‘</a:t>
            </a:r>
            <a:r>
              <a:rPr lang="zh-CN" altLang="en-US" sz="900" dirty="0">
                <a:latin typeface="GillSansNova-Light"/>
                <a:cs typeface="GillSansNova-Light"/>
              </a:rPr>
              <a:t>，</a:t>
            </a:r>
            <a:r>
              <a:rPr lang="en-US" altLang="zh-CN" sz="900" dirty="0">
                <a:latin typeface="GillSansNova-Light"/>
                <a:cs typeface="GillSansNova-Light"/>
              </a:rPr>
              <a:t>DVD</a:t>
            </a:r>
            <a:r>
              <a:rPr lang="zh-CN" altLang="en-US" sz="900" dirty="0">
                <a:latin typeface="GillSansNova-Light"/>
                <a:cs typeface="GillSansNova-Light"/>
              </a:rPr>
              <a:t>播放机，无线网络。三台高速无线电脑，两个木质的图书架上面摆放着当季杂志，书籍和</a:t>
            </a:r>
            <a:r>
              <a:rPr lang="en-US" altLang="zh-CN" sz="900" dirty="0">
                <a:latin typeface="GillSansNova-Light"/>
                <a:cs typeface="GillSansNova-Light"/>
              </a:rPr>
              <a:t>DVD</a:t>
            </a:r>
            <a:r>
              <a:rPr lang="zh-CN" altLang="en-US" sz="900" dirty="0">
                <a:latin typeface="GillSansNova-Light"/>
                <a:cs typeface="GillSansNova-Light"/>
              </a:rPr>
              <a:t>，环境非常舒适，还包括配有真皮沙发，椅子，扶手椅和圆桌等家具。三间浴室配有淋浴，洗脸盆，吹风机和剃须刀，一个花岗岩顶的行李架，一张舒适的沙发和一个圆桌以及一个独立的卫生间。所有三间浴室都以著名的的海滩命名，分别是 </a:t>
            </a:r>
            <a:r>
              <a:rPr lang="en-US" altLang="zh-CN" sz="900" dirty="0" err="1">
                <a:latin typeface="GillSansNova-Light"/>
                <a:cs typeface="GillSansNova-Light"/>
              </a:rPr>
              <a:t>Anse</a:t>
            </a:r>
            <a:r>
              <a:rPr lang="en-US" altLang="zh-CN" sz="900" dirty="0">
                <a:latin typeface="GillSansNova-Light"/>
                <a:cs typeface="GillSansNova-Light"/>
              </a:rPr>
              <a:t> Georgette</a:t>
            </a:r>
            <a:r>
              <a:rPr lang="zh-CN" altLang="en-US" sz="900" dirty="0">
                <a:latin typeface="GillSansNova-Light"/>
                <a:cs typeface="GillSansNova-Light"/>
              </a:rPr>
              <a:t>，</a:t>
            </a:r>
            <a:r>
              <a:rPr lang="en-US" altLang="zh-CN" sz="900" dirty="0">
                <a:latin typeface="GillSansNova-Light"/>
                <a:cs typeface="GillSansNova-Light"/>
              </a:rPr>
              <a:t>Petite </a:t>
            </a:r>
            <a:r>
              <a:rPr lang="en-US" altLang="zh-CN" sz="900" dirty="0" err="1">
                <a:latin typeface="GillSansNova-Light"/>
                <a:cs typeface="GillSansNova-Light"/>
              </a:rPr>
              <a:t>Anse</a:t>
            </a:r>
            <a:r>
              <a:rPr lang="en-US" altLang="zh-CN" sz="900" dirty="0">
                <a:latin typeface="GillSansNova-Light"/>
                <a:cs typeface="GillSansNova-Light"/>
              </a:rPr>
              <a:t> </a:t>
            </a:r>
            <a:r>
              <a:rPr lang="en-US" altLang="zh-CN" sz="900" dirty="0" err="1">
                <a:latin typeface="GillSansNova-Light"/>
                <a:cs typeface="GillSansNova-Light"/>
              </a:rPr>
              <a:t>Kerlan</a:t>
            </a:r>
            <a:r>
              <a:rPr lang="en-US" altLang="zh-CN" sz="900" dirty="0">
                <a:latin typeface="GillSansNova-Light"/>
                <a:cs typeface="GillSansNova-Light"/>
              </a:rPr>
              <a:t> </a:t>
            </a:r>
            <a:r>
              <a:rPr lang="zh-CN" altLang="en-US" sz="900" dirty="0">
                <a:latin typeface="GillSansNova-Light"/>
                <a:cs typeface="GillSansNova-Light"/>
              </a:rPr>
              <a:t>和 </a:t>
            </a:r>
            <a:r>
              <a:rPr lang="en-US" altLang="zh-CN" sz="900" dirty="0">
                <a:latin typeface="GillSansNova-Light"/>
                <a:cs typeface="GillSansNova-Light"/>
              </a:rPr>
              <a:t>Grand </a:t>
            </a:r>
            <a:r>
              <a:rPr lang="en-US" altLang="zh-CN" sz="900" dirty="0" err="1">
                <a:latin typeface="GillSansNova-Light"/>
                <a:cs typeface="GillSansNova-Light"/>
              </a:rPr>
              <a:t>Anse</a:t>
            </a:r>
            <a:r>
              <a:rPr lang="en-US" altLang="zh-CN" sz="900" dirty="0">
                <a:latin typeface="GillSansNova-Light"/>
                <a:cs typeface="GillSansNova-Light"/>
              </a:rPr>
              <a:t> </a:t>
            </a:r>
            <a:r>
              <a:rPr lang="en-US" altLang="zh-CN" sz="900" dirty="0" err="1">
                <a:latin typeface="GillSansNova-Light"/>
                <a:cs typeface="GillSansNova-Light"/>
              </a:rPr>
              <a:t>Kerlan</a:t>
            </a:r>
            <a:r>
              <a:rPr lang="zh-CN" altLang="en-US" sz="900" dirty="0">
                <a:latin typeface="GillSansNova-Light"/>
                <a:cs typeface="GillSansNova-Light"/>
              </a:rPr>
              <a:t>。 每天</a:t>
            </a:r>
            <a:r>
              <a:rPr lang="en-US" altLang="zh-CN" sz="900" dirty="0">
                <a:latin typeface="GillSansNova-Light"/>
                <a:cs typeface="GillSansNova-Light"/>
              </a:rPr>
              <a:t>08:00</a:t>
            </a:r>
            <a:r>
              <a:rPr lang="zh-CN" altLang="en-US" sz="900" dirty="0">
                <a:latin typeface="GillSansNova-Light"/>
                <a:cs typeface="GillSansNova-Light"/>
              </a:rPr>
              <a:t>至</a:t>
            </a:r>
            <a:r>
              <a:rPr lang="en-US" altLang="zh-CN" sz="900" dirty="0">
                <a:latin typeface="GillSansNova-Light"/>
                <a:cs typeface="GillSansNova-Light"/>
              </a:rPr>
              <a:t>22:00</a:t>
            </a:r>
            <a:r>
              <a:rPr lang="zh-CN" altLang="en-US" sz="900" dirty="0">
                <a:latin typeface="GillSansNova-Light"/>
                <a:cs typeface="GillSansNova-Light"/>
              </a:rPr>
              <a:t>之间客人可以来这里休息，同时可以免费享用免费茶水和咖啡。</a:t>
            </a:r>
          </a:p>
          <a:p>
            <a:pPr marL="12700" marR="5080" algn="just">
              <a:lnSpc>
                <a:spcPct val="100000"/>
              </a:lnSpc>
            </a:pPr>
            <a:endParaRPr sz="900" dirty="0">
              <a:latin typeface="GillSansNova-Light"/>
              <a:cs typeface="GillSansNova-Light"/>
            </a:endParaRPr>
          </a:p>
          <a:p>
            <a:pPr marL="12700" algn="just">
              <a:lnSpc>
                <a:spcPct val="100000"/>
              </a:lnSpc>
              <a:spcBef>
                <a:spcPts val="565"/>
              </a:spcBef>
            </a:pPr>
            <a:r>
              <a:rPr lang="zh-CN" altLang="en-US" sz="900" spc="-10" dirty="0">
                <a:solidFill>
                  <a:srgbClr val="305762"/>
                </a:solidFill>
                <a:latin typeface="GillSansNova-Book"/>
                <a:cs typeface="GillSansNova-Book"/>
              </a:rPr>
              <a:t>会议设施</a:t>
            </a:r>
            <a:endParaRPr sz="900" dirty="0">
              <a:latin typeface="GillSansNova-Book"/>
              <a:cs typeface="GillSansNova-Book"/>
            </a:endParaRPr>
          </a:p>
          <a:p>
            <a:pPr marL="12700" marR="5080" algn="just">
              <a:lnSpc>
                <a:spcPct val="100000"/>
              </a:lnSpc>
            </a:pPr>
            <a:r>
              <a:rPr lang="zh-CN" altLang="en-US" sz="900" dirty="0">
                <a:latin typeface="GillSansNova-Light"/>
                <a:cs typeface="GillSansNova-Light"/>
              </a:rPr>
              <a:t>会议室面积为</a:t>
            </a:r>
            <a:r>
              <a:rPr lang="en-US" altLang="zh-CN" sz="900" dirty="0">
                <a:latin typeface="GillSansNova-Light"/>
                <a:cs typeface="GillSansNova-Light"/>
              </a:rPr>
              <a:t>52,80</a:t>
            </a:r>
            <a:r>
              <a:rPr lang="zh-CN" altLang="en-US" sz="900" dirty="0">
                <a:latin typeface="GillSansNova-Light"/>
                <a:cs typeface="GillSansNova-Light"/>
              </a:rPr>
              <a:t>平方米，能容纳二十位客人的就坐。这里配有所有顶级的技术服务和设施，如自动投影机屏幕。 （</a:t>
            </a:r>
            <a:r>
              <a:rPr lang="en-US" altLang="zh-CN" sz="900" dirty="0">
                <a:latin typeface="GillSansNova-Light"/>
                <a:cs typeface="GillSansNova-Light"/>
              </a:rPr>
              <a:t>150 x 200</a:t>
            </a:r>
            <a:r>
              <a:rPr lang="zh-CN" altLang="en-US" sz="900" dirty="0">
                <a:latin typeface="GillSansNova-Light"/>
                <a:cs typeface="GillSansNova-Light"/>
              </a:rPr>
              <a:t>），液晶投影机，</a:t>
            </a:r>
            <a:r>
              <a:rPr lang="en-US" altLang="zh-CN" sz="900" dirty="0">
                <a:latin typeface="GillSansNova-Light"/>
                <a:cs typeface="GillSansNova-Light"/>
              </a:rPr>
              <a:t>52‘</a:t>
            </a:r>
            <a:r>
              <a:rPr lang="zh-CN" altLang="en-US" sz="900" dirty="0">
                <a:latin typeface="GillSansNova-Light"/>
                <a:cs typeface="GillSansNova-Light"/>
              </a:rPr>
              <a:t>平板电视和音乐系统，无线网络连接和自动装饰照明等。</a:t>
            </a:r>
            <a:endParaRPr sz="900" dirty="0">
              <a:latin typeface="GillSansNova-Light"/>
              <a:cs typeface="GillSansNova-Light"/>
            </a:endParaRPr>
          </a:p>
          <a:p>
            <a:pPr marL="12700" algn="just">
              <a:lnSpc>
                <a:spcPct val="100000"/>
              </a:lnSpc>
              <a:spcBef>
                <a:spcPts val="285"/>
              </a:spcBef>
            </a:pPr>
            <a:endParaRPr lang="en-US" altLang="zh-CN" sz="900" dirty="0">
              <a:solidFill>
                <a:srgbClr val="305762"/>
              </a:solidFill>
              <a:latin typeface="GillSansNova-Book"/>
              <a:cs typeface="GillSansNova-Book"/>
            </a:endParaRPr>
          </a:p>
          <a:p>
            <a:pPr marL="12700" algn="just">
              <a:lnSpc>
                <a:spcPct val="100000"/>
              </a:lnSpc>
              <a:spcBef>
                <a:spcPts val="285"/>
              </a:spcBef>
            </a:pPr>
            <a:r>
              <a:rPr lang="zh-CN" altLang="en-US" sz="900" dirty="0">
                <a:solidFill>
                  <a:srgbClr val="305762"/>
                </a:solidFill>
                <a:latin typeface="GillSansNova-Book"/>
                <a:cs typeface="GillSansNova-Book"/>
              </a:rPr>
              <a:t>图书馆</a:t>
            </a:r>
            <a:endParaRPr sz="900" dirty="0">
              <a:latin typeface="GillSansNova-Book"/>
              <a:cs typeface="GillSansNova-Book"/>
            </a:endParaRPr>
          </a:p>
          <a:p>
            <a:pPr marL="12700" algn="just">
              <a:lnSpc>
                <a:spcPct val="100000"/>
              </a:lnSpc>
            </a:pPr>
            <a:r>
              <a:rPr lang="zh-CN" altLang="en-US" sz="900" dirty="0">
                <a:latin typeface="GillSansNova-Light"/>
                <a:cs typeface="GillSansNova-Light"/>
              </a:rPr>
              <a:t>免费提供各种书籍和游戏</a:t>
            </a:r>
            <a:endParaRPr sz="900" dirty="0">
              <a:latin typeface="GillSansNova-Light"/>
              <a:cs typeface="GillSansNova-Light"/>
            </a:endParaRPr>
          </a:p>
          <a:p>
            <a:pPr marL="12700" algn="just">
              <a:lnSpc>
                <a:spcPct val="100000"/>
              </a:lnSpc>
              <a:spcBef>
                <a:spcPts val="565"/>
              </a:spcBef>
            </a:pPr>
            <a:r>
              <a:rPr lang="zh-CN" altLang="en-US" sz="900" spc="-10" dirty="0">
                <a:solidFill>
                  <a:srgbClr val="305762"/>
                </a:solidFill>
                <a:latin typeface="GillSansNova-Book"/>
                <a:cs typeface="GillSansNova-Book"/>
              </a:rPr>
              <a:t>精品店</a:t>
            </a:r>
            <a:endParaRPr sz="900" dirty="0">
              <a:latin typeface="GillSansNova-Book"/>
              <a:cs typeface="GillSansNova-Book"/>
            </a:endParaRPr>
          </a:p>
          <a:p>
            <a:pPr marL="12700" marR="5080" algn="just">
              <a:lnSpc>
                <a:spcPct val="100000"/>
              </a:lnSpc>
            </a:pPr>
            <a:r>
              <a:rPr lang="zh-CN" altLang="en-US" sz="900" dirty="0">
                <a:latin typeface="GillSansNova-Light"/>
                <a:cs typeface="GillSansNova-Light"/>
              </a:rPr>
              <a:t>精品店“</a:t>
            </a:r>
            <a:r>
              <a:rPr lang="en-US" altLang="zh-CN" sz="900" dirty="0">
                <a:latin typeface="GillSansNova-Light"/>
                <a:cs typeface="GillSansNova-Light"/>
              </a:rPr>
              <a:t>Lemuria Private Collection”</a:t>
            </a:r>
            <a:r>
              <a:rPr lang="zh-CN" altLang="en-US" sz="900" dirty="0">
                <a:latin typeface="GillSansNova-Light"/>
                <a:cs typeface="GillSansNova-Light"/>
              </a:rPr>
              <a:t>提供专为 </a:t>
            </a:r>
            <a:r>
              <a:rPr lang="en-US" altLang="zh-CN" sz="900" dirty="0" err="1">
                <a:latin typeface="GillSansNova-Light"/>
                <a:cs typeface="GillSansNova-Light"/>
              </a:rPr>
              <a:t>ConstanceLémuria</a:t>
            </a:r>
            <a:r>
              <a:rPr lang="en-US" altLang="zh-CN" sz="900" dirty="0">
                <a:latin typeface="GillSansNova-Light"/>
                <a:cs typeface="GillSansNova-Light"/>
              </a:rPr>
              <a:t> </a:t>
            </a:r>
            <a:r>
              <a:rPr lang="zh-CN" altLang="en-US" sz="900" dirty="0">
                <a:latin typeface="GillSansNova-Light"/>
                <a:cs typeface="GillSansNova-Light"/>
              </a:rPr>
              <a:t>设计的各种服装产品。此外，还有印度洋特色的游泳衣，防晒产品和纪念品。精品店靠近前台，每天的开放时间为</a:t>
            </a:r>
            <a:r>
              <a:rPr lang="en-US" altLang="zh-CN" sz="900" dirty="0">
                <a:latin typeface="GillSansNova-Light"/>
                <a:cs typeface="GillSansNova-Light"/>
              </a:rPr>
              <a:t>09:00</a:t>
            </a:r>
            <a:r>
              <a:rPr lang="zh-CN" altLang="en-US" sz="900" dirty="0">
                <a:latin typeface="GillSansNova-Light"/>
                <a:cs typeface="GillSansNova-Light"/>
              </a:rPr>
              <a:t>至</a:t>
            </a:r>
            <a:r>
              <a:rPr lang="en-US" altLang="zh-CN" sz="900" dirty="0">
                <a:latin typeface="GillSansNova-Light"/>
                <a:cs typeface="GillSansNova-Light"/>
              </a:rPr>
              <a:t>19:30</a:t>
            </a:r>
            <a:r>
              <a:rPr lang="zh-CN" altLang="en-US" sz="900" dirty="0">
                <a:latin typeface="GillSansNova-Light"/>
                <a:cs typeface="GillSansNova-Light"/>
              </a:rPr>
              <a:t>店专门为 </a:t>
            </a:r>
            <a:r>
              <a:rPr lang="en-US" altLang="zh-CN" sz="900" dirty="0" err="1">
                <a:latin typeface="GillSansNova-Light"/>
                <a:cs typeface="GillSansNova-Light"/>
              </a:rPr>
              <a:t>Lémuria</a:t>
            </a:r>
            <a:r>
              <a:rPr lang="en-US" altLang="zh-CN" sz="900" dirty="0">
                <a:latin typeface="GillSansNova-Light"/>
                <a:cs typeface="GillSansNova-Light"/>
              </a:rPr>
              <a:t> </a:t>
            </a:r>
            <a:r>
              <a:rPr lang="zh-CN" altLang="en-US" sz="900" dirty="0">
                <a:latin typeface="GillSansNova-Light"/>
                <a:cs typeface="GillSansNova-Light"/>
              </a:rPr>
              <a:t>度假村设计的各种高尔夫产品的专卖店，每天的开放时间为</a:t>
            </a:r>
            <a:r>
              <a:rPr lang="en-US" altLang="zh-CN" sz="900" dirty="0">
                <a:latin typeface="GillSansNova-Light"/>
                <a:cs typeface="GillSansNova-Light"/>
              </a:rPr>
              <a:t>07:00</a:t>
            </a:r>
            <a:r>
              <a:rPr lang="zh-CN" altLang="en-US" sz="900" dirty="0">
                <a:latin typeface="GillSansNova-Light"/>
                <a:cs typeface="GillSansNova-Light"/>
              </a:rPr>
              <a:t>至</a:t>
            </a:r>
            <a:r>
              <a:rPr lang="en-US" altLang="zh-CN" sz="900" dirty="0">
                <a:latin typeface="GillSansNova-Light"/>
                <a:cs typeface="GillSansNova-Light"/>
              </a:rPr>
              <a:t>16:00</a:t>
            </a:r>
            <a:r>
              <a:rPr lang="zh-CN" altLang="en-US" sz="900" dirty="0">
                <a:latin typeface="GillSansNova-Light"/>
                <a:cs typeface="GillSansNova-Light"/>
              </a:rPr>
              <a:t>。</a:t>
            </a:r>
            <a:r>
              <a:rPr lang="en-US" altLang="zh-CN" sz="900" dirty="0" err="1">
                <a:latin typeface="GillSansNova-Light"/>
                <a:cs typeface="GillSansNova-Light"/>
              </a:rPr>
              <a:t>Jouel</a:t>
            </a:r>
            <a:r>
              <a:rPr lang="en-US" altLang="zh-CN" sz="900" dirty="0">
                <a:latin typeface="GillSansNova-Light"/>
                <a:cs typeface="GillSansNova-Light"/>
              </a:rPr>
              <a:t> </a:t>
            </a:r>
            <a:r>
              <a:rPr lang="zh-CN" altLang="en-US" sz="900" dirty="0">
                <a:latin typeface="GillSansNova-Light"/>
                <a:cs typeface="GillSansNova-Light"/>
              </a:rPr>
              <a:t>精品店专门展示出售钻石，坦桑石和珍珠首饰。位于</a:t>
            </a:r>
            <a:r>
              <a:rPr lang="en-US" altLang="zh-CN" sz="900" dirty="0">
                <a:latin typeface="GillSansNova-Light"/>
                <a:cs typeface="GillSansNova-Light"/>
              </a:rPr>
              <a:t>VIP</a:t>
            </a:r>
            <a:r>
              <a:rPr lang="zh-CN" altLang="en-US" sz="900" dirty="0">
                <a:latin typeface="GillSansNova-Light"/>
                <a:cs typeface="GillSansNova-Light"/>
              </a:rPr>
              <a:t>休息室旁边。每天营业时间为</a:t>
            </a:r>
            <a:r>
              <a:rPr lang="en-US" altLang="zh-CN" sz="900" dirty="0">
                <a:latin typeface="GillSansNova-Light"/>
                <a:cs typeface="GillSansNova-Light"/>
              </a:rPr>
              <a:t>11</a:t>
            </a:r>
            <a:r>
              <a:rPr lang="zh-CN" altLang="en-US" sz="900" dirty="0">
                <a:latin typeface="GillSansNova-Light"/>
                <a:cs typeface="GillSansNova-Light"/>
              </a:rPr>
              <a:t>点到</a:t>
            </a:r>
            <a:r>
              <a:rPr lang="en-US" altLang="zh-CN" sz="900" dirty="0">
                <a:latin typeface="GillSansNova-Light"/>
                <a:cs typeface="GillSansNova-Light"/>
              </a:rPr>
              <a:t>20</a:t>
            </a:r>
            <a:r>
              <a:rPr lang="zh-CN" altLang="en-US" sz="900" dirty="0">
                <a:latin typeface="GillSansNova-Light"/>
                <a:cs typeface="GillSansNova-Light"/>
              </a:rPr>
              <a:t>点。</a:t>
            </a:r>
            <a:endParaRPr sz="900" dirty="0">
              <a:latin typeface="GillSansNova-Light"/>
              <a:cs typeface="GillSansNova-Light"/>
            </a:endParaRPr>
          </a:p>
        </p:txBody>
      </p:sp>
      <p:sp>
        <p:nvSpPr>
          <p:cNvPr id="7" name="object 7"/>
          <p:cNvSpPr txBox="1"/>
          <p:nvPr/>
        </p:nvSpPr>
        <p:spPr>
          <a:xfrm>
            <a:off x="7203546" y="4238625"/>
            <a:ext cx="3400953" cy="1120820"/>
          </a:xfrm>
          <a:prstGeom prst="rect">
            <a:avLst/>
          </a:prstGeom>
        </p:spPr>
        <p:txBody>
          <a:bodyPr vert="horz" wrap="square" lIns="0" tIns="12700" rIns="0" bIns="0" rtlCol="0">
            <a:spAutoFit/>
          </a:bodyPr>
          <a:lstStyle/>
          <a:p>
            <a:pPr marL="12700">
              <a:spcBef>
                <a:spcPts val="100"/>
              </a:spcBef>
            </a:pPr>
            <a:r>
              <a:rPr lang="zh-CN" altLang="en-US" sz="900" dirty="0">
                <a:latin typeface="GillSansNova-Light"/>
                <a:cs typeface="GillSansNova-Light"/>
              </a:rPr>
              <a:t>其他服务</a:t>
            </a:r>
            <a:endParaRPr sz="900" dirty="0">
              <a:latin typeface="GillSansNova-Book"/>
              <a:cs typeface="GillSansNova-Book"/>
            </a:endParaRPr>
          </a:p>
          <a:p>
            <a:pPr marL="12700" marR="1892935">
              <a:lnSpc>
                <a:spcPct val="100000"/>
              </a:lnSpc>
            </a:pPr>
            <a:r>
              <a:rPr lang="zh-CN" altLang="en-US" sz="900" dirty="0">
                <a:latin typeface="GillSansNova-Light"/>
                <a:cs typeface="GillSansNova-Light"/>
              </a:rPr>
              <a:t>直升机接送机</a:t>
            </a:r>
          </a:p>
          <a:p>
            <a:pPr marL="12700" marR="1892935">
              <a:lnSpc>
                <a:spcPct val="100000"/>
              </a:lnSpc>
            </a:pPr>
            <a:r>
              <a:rPr lang="zh-CN" altLang="en-US" sz="900" dirty="0">
                <a:latin typeface="GillSansNova-Light"/>
                <a:cs typeface="GillSansNova-Light"/>
              </a:rPr>
              <a:t>休息室与浴室</a:t>
            </a:r>
          </a:p>
          <a:p>
            <a:pPr marL="12700" marR="1892935">
              <a:lnSpc>
                <a:spcPct val="100000"/>
              </a:lnSpc>
            </a:pPr>
            <a:r>
              <a:rPr lang="zh-CN" altLang="en-US" sz="900" dirty="0">
                <a:latin typeface="GillSansNova-Light"/>
                <a:cs typeface="GillSansNova-Light"/>
              </a:rPr>
              <a:t>租车及旅行用车</a:t>
            </a:r>
            <a:endParaRPr lang="en-US" altLang="zh-CN" sz="900" dirty="0">
              <a:latin typeface="GillSansNova-Light"/>
              <a:cs typeface="GillSansNova-Light"/>
            </a:endParaRPr>
          </a:p>
          <a:p>
            <a:pPr marL="12700" marR="1892935">
              <a:lnSpc>
                <a:spcPct val="100000"/>
              </a:lnSpc>
            </a:pPr>
            <a:r>
              <a:rPr lang="zh-CN" altLang="en-US" sz="900" dirty="0">
                <a:latin typeface="GillSansNova-Light"/>
                <a:cs typeface="GillSansNova-Light"/>
              </a:rPr>
              <a:t>度假村医生随时接听电话</a:t>
            </a:r>
          </a:p>
          <a:p>
            <a:pPr marL="12700" marR="1892935">
              <a:lnSpc>
                <a:spcPct val="100000"/>
              </a:lnSpc>
            </a:pPr>
            <a:r>
              <a:rPr lang="zh-CN" altLang="en-US" sz="900" dirty="0">
                <a:latin typeface="GillSansNova-Light"/>
                <a:cs typeface="GillSansNova-Light"/>
              </a:rPr>
              <a:t>免费</a:t>
            </a:r>
            <a:r>
              <a:rPr lang="en-US" altLang="zh-CN" sz="900" dirty="0">
                <a:latin typeface="GillSansNova-Light"/>
                <a:cs typeface="GillSansNova-Light"/>
              </a:rPr>
              <a:t>WI-FI </a:t>
            </a:r>
          </a:p>
          <a:p>
            <a:pPr marL="12700" marR="1892935">
              <a:lnSpc>
                <a:spcPct val="100000"/>
              </a:lnSpc>
            </a:pPr>
            <a:r>
              <a:rPr lang="zh-CN" altLang="en-US" sz="900" dirty="0">
                <a:latin typeface="GillSansNova-Light"/>
                <a:cs typeface="GillSansNova-Light"/>
              </a:rPr>
              <a:t>洗衣服务和熨烫衣服服务</a:t>
            </a:r>
          </a:p>
          <a:p>
            <a:pPr marL="12700" marR="1892935">
              <a:lnSpc>
                <a:spcPct val="100000"/>
              </a:lnSpc>
            </a:pPr>
            <a:endParaRPr sz="900" dirty="0">
              <a:latin typeface="GillSansNova-Light"/>
              <a:cs typeface="GillSansNova-Light"/>
            </a:endParaRPr>
          </a:p>
        </p:txBody>
      </p:sp>
      <p:sp>
        <p:nvSpPr>
          <p:cNvPr id="8" name="object 8"/>
          <p:cNvSpPr/>
          <p:nvPr/>
        </p:nvSpPr>
        <p:spPr>
          <a:xfrm>
            <a:off x="359994" y="666165"/>
            <a:ext cx="3192005" cy="1872005"/>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9" name="object 9"/>
          <p:cNvSpPr/>
          <p:nvPr/>
        </p:nvSpPr>
        <p:spPr>
          <a:xfrm>
            <a:off x="7140003" y="666165"/>
            <a:ext cx="3192005" cy="187200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0" name="object 10"/>
          <p:cNvSpPr/>
          <p:nvPr/>
        </p:nvSpPr>
        <p:spPr>
          <a:xfrm>
            <a:off x="3750005" y="666165"/>
            <a:ext cx="3191992" cy="1872005"/>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1" name="object 11"/>
          <p:cNvSpPr txBox="1"/>
          <p:nvPr/>
        </p:nvSpPr>
        <p:spPr>
          <a:xfrm>
            <a:off x="1155700" y="347767"/>
            <a:ext cx="1661683" cy="182101"/>
          </a:xfrm>
          <a:prstGeom prst="rect">
            <a:avLst/>
          </a:prstGeom>
        </p:spPr>
        <p:txBody>
          <a:bodyPr vert="horz" wrap="square" lIns="0" tIns="12700" rIns="0" bIns="0" rtlCol="0">
            <a:spAutoFit/>
          </a:bodyPr>
          <a:lstStyle/>
          <a:p>
            <a:pPr marL="12700">
              <a:lnSpc>
                <a:spcPct val="100000"/>
              </a:lnSpc>
              <a:spcBef>
                <a:spcPts val="100"/>
              </a:spcBef>
            </a:pPr>
            <a:r>
              <a:rPr sz="1100" spc="-20" dirty="0">
                <a:solidFill>
                  <a:srgbClr val="C1A175"/>
                </a:solidFill>
                <a:latin typeface="GillSansNova-Medium"/>
                <a:cs typeface="GillSansNova-Medium"/>
              </a:rPr>
              <a:t>CONSTANCE </a:t>
            </a:r>
            <a:r>
              <a:rPr sz="1100" dirty="0">
                <a:solidFill>
                  <a:srgbClr val="C1A175"/>
                </a:solidFill>
                <a:latin typeface="GillSansNova-Medium"/>
                <a:cs typeface="GillSansNova-Medium"/>
              </a:rPr>
              <a:t>KIDS</a:t>
            </a:r>
            <a:r>
              <a:rPr sz="1100" spc="-45" dirty="0">
                <a:solidFill>
                  <a:srgbClr val="C1A175"/>
                </a:solidFill>
                <a:latin typeface="GillSansNova-Medium"/>
                <a:cs typeface="GillSansNova-Medium"/>
              </a:rPr>
              <a:t> </a:t>
            </a:r>
            <a:r>
              <a:rPr sz="1100" spc="-10" dirty="0">
                <a:solidFill>
                  <a:srgbClr val="C1A175"/>
                </a:solidFill>
                <a:latin typeface="GillSansNova-Medium"/>
                <a:cs typeface="GillSansNova-Medium"/>
              </a:rPr>
              <a:t>CLUB</a:t>
            </a:r>
            <a:endParaRPr sz="1100" dirty="0">
              <a:latin typeface="GillSansNova-Medium"/>
              <a:cs typeface="GillSansNova-Medium"/>
            </a:endParaRPr>
          </a:p>
        </p:txBody>
      </p:sp>
      <p:sp>
        <p:nvSpPr>
          <p:cNvPr id="12" name="object 12"/>
          <p:cNvSpPr txBox="1"/>
          <p:nvPr/>
        </p:nvSpPr>
        <p:spPr>
          <a:xfrm>
            <a:off x="5011609" y="345393"/>
            <a:ext cx="669290" cy="193040"/>
          </a:xfrm>
          <a:prstGeom prst="rect">
            <a:avLst/>
          </a:prstGeom>
        </p:spPr>
        <p:txBody>
          <a:bodyPr vert="horz" wrap="square" lIns="0" tIns="12700" rIns="0" bIns="0" rtlCol="0">
            <a:spAutoFit/>
          </a:bodyPr>
          <a:lstStyle/>
          <a:p>
            <a:pPr marL="12700">
              <a:lnSpc>
                <a:spcPct val="100000"/>
              </a:lnSpc>
              <a:spcBef>
                <a:spcPts val="100"/>
              </a:spcBef>
            </a:pPr>
            <a:r>
              <a:rPr sz="1100" spc="-45" dirty="0">
                <a:solidFill>
                  <a:srgbClr val="C1A175"/>
                </a:solidFill>
                <a:latin typeface="GillSansNova-Medium"/>
                <a:cs typeface="GillSansNova-Medium"/>
              </a:rPr>
              <a:t>F</a:t>
            </a:r>
            <a:r>
              <a:rPr sz="1100" spc="-35" dirty="0">
                <a:solidFill>
                  <a:srgbClr val="C1A175"/>
                </a:solidFill>
                <a:latin typeface="GillSansNova-Medium"/>
                <a:cs typeface="GillSansNova-Medium"/>
              </a:rPr>
              <a:t>A</a:t>
            </a:r>
            <a:r>
              <a:rPr sz="1100" dirty="0">
                <a:solidFill>
                  <a:srgbClr val="C1A175"/>
                </a:solidFill>
                <a:latin typeface="GillSansNova-Medium"/>
                <a:cs typeface="GillSansNova-Medium"/>
              </a:rPr>
              <a:t>CILITIES</a:t>
            </a:r>
            <a:endParaRPr sz="1100">
              <a:latin typeface="GillSansNova-Medium"/>
              <a:cs typeface="GillSansNova-Medium"/>
            </a:endParaRPr>
          </a:p>
        </p:txBody>
      </p:sp>
      <p:sp>
        <p:nvSpPr>
          <p:cNvPr id="13" name="object 13"/>
          <p:cNvSpPr txBox="1"/>
          <p:nvPr/>
        </p:nvSpPr>
        <p:spPr>
          <a:xfrm>
            <a:off x="7984490" y="345393"/>
            <a:ext cx="1477010" cy="193040"/>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C1A175"/>
                </a:solidFill>
                <a:latin typeface="GillSansNova-Medium"/>
                <a:cs typeface="GillSansNova-Medium"/>
              </a:rPr>
              <a:t>USEFUL</a:t>
            </a:r>
            <a:r>
              <a:rPr sz="1100" spc="-60" dirty="0">
                <a:solidFill>
                  <a:srgbClr val="C1A175"/>
                </a:solidFill>
                <a:latin typeface="GillSansNova-Medium"/>
                <a:cs typeface="GillSansNova-Medium"/>
              </a:rPr>
              <a:t> </a:t>
            </a:r>
            <a:r>
              <a:rPr sz="1100" spc="-15" dirty="0">
                <a:solidFill>
                  <a:srgbClr val="C1A175"/>
                </a:solidFill>
                <a:latin typeface="GillSansNova-Medium"/>
                <a:cs typeface="GillSansNova-Medium"/>
              </a:rPr>
              <a:t>INFORMATION</a:t>
            </a:r>
            <a:endParaRPr sz="1100" dirty="0">
              <a:latin typeface="GillSansNova-Medium"/>
              <a:cs typeface="GillSansNova-Medium"/>
            </a:endParaRPr>
          </a:p>
        </p:txBody>
      </p:sp>
      <p:sp>
        <p:nvSpPr>
          <p:cNvPr id="14" name="object 14"/>
          <p:cNvSpPr/>
          <p:nvPr/>
        </p:nvSpPr>
        <p:spPr>
          <a:xfrm>
            <a:off x="363813" y="445207"/>
            <a:ext cx="549910" cy="0"/>
          </a:xfrm>
          <a:custGeom>
            <a:avLst/>
            <a:gdLst/>
            <a:ahLst/>
            <a:cxnLst/>
            <a:rect l="l" t="t" r="r" b="b"/>
            <a:pathLst>
              <a:path w="549910">
                <a:moveTo>
                  <a:pt x="549846" y="0"/>
                </a:moveTo>
                <a:lnTo>
                  <a:pt x="0" y="0"/>
                </a:lnTo>
              </a:path>
            </a:pathLst>
          </a:custGeom>
          <a:ln w="7620">
            <a:solidFill>
              <a:srgbClr val="002934"/>
            </a:solidFill>
          </a:ln>
        </p:spPr>
        <p:txBody>
          <a:bodyPr wrap="square" lIns="0" tIns="0" rIns="0" bIns="0" rtlCol="0"/>
          <a:lstStyle/>
          <a:p>
            <a:endParaRPr/>
          </a:p>
        </p:txBody>
      </p:sp>
      <p:sp>
        <p:nvSpPr>
          <p:cNvPr id="15" name="object 15"/>
          <p:cNvSpPr/>
          <p:nvPr/>
        </p:nvSpPr>
        <p:spPr>
          <a:xfrm>
            <a:off x="913659" y="445207"/>
            <a:ext cx="79375" cy="48260"/>
          </a:xfrm>
          <a:custGeom>
            <a:avLst/>
            <a:gdLst/>
            <a:ahLst/>
            <a:cxnLst/>
            <a:rect l="l" t="t" r="r" b="b"/>
            <a:pathLst>
              <a:path w="79375" h="48259">
                <a:moveTo>
                  <a:pt x="0" y="0"/>
                </a:moveTo>
                <a:lnTo>
                  <a:pt x="24682" y="3459"/>
                </a:lnTo>
                <a:lnTo>
                  <a:pt x="46709" y="13195"/>
                </a:lnTo>
                <a:lnTo>
                  <a:pt x="65113" y="28246"/>
                </a:lnTo>
                <a:lnTo>
                  <a:pt x="78930" y="47650"/>
                </a:lnTo>
              </a:path>
            </a:pathLst>
          </a:custGeom>
          <a:ln w="7620">
            <a:solidFill>
              <a:srgbClr val="002934"/>
            </a:solidFill>
          </a:ln>
        </p:spPr>
        <p:txBody>
          <a:bodyPr wrap="square" lIns="0" tIns="0" rIns="0" bIns="0" rtlCol="0"/>
          <a:lstStyle/>
          <a:p>
            <a:endParaRPr/>
          </a:p>
        </p:txBody>
      </p:sp>
      <p:sp>
        <p:nvSpPr>
          <p:cNvPr id="16" name="object 16"/>
          <p:cNvSpPr/>
          <p:nvPr/>
        </p:nvSpPr>
        <p:spPr>
          <a:xfrm>
            <a:off x="913659" y="399817"/>
            <a:ext cx="78105" cy="45720"/>
          </a:xfrm>
          <a:custGeom>
            <a:avLst/>
            <a:gdLst/>
            <a:ahLst/>
            <a:cxnLst/>
            <a:rect l="l" t="t" r="r" b="b"/>
            <a:pathLst>
              <a:path w="78105" h="45720">
                <a:moveTo>
                  <a:pt x="77698" y="0"/>
                </a:moveTo>
                <a:lnTo>
                  <a:pt x="63795" y="18525"/>
                </a:lnTo>
                <a:lnTo>
                  <a:pt x="45616" y="32858"/>
                </a:lnTo>
                <a:lnTo>
                  <a:pt x="24054" y="42108"/>
                </a:lnTo>
                <a:lnTo>
                  <a:pt x="0" y="45389"/>
                </a:lnTo>
              </a:path>
            </a:pathLst>
          </a:custGeom>
          <a:ln w="7620">
            <a:solidFill>
              <a:srgbClr val="002934"/>
            </a:solidFill>
          </a:ln>
        </p:spPr>
        <p:txBody>
          <a:bodyPr wrap="square" lIns="0" tIns="0" rIns="0" bIns="0" rtlCol="0"/>
          <a:lstStyle/>
          <a:p>
            <a:endParaRPr/>
          </a:p>
        </p:txBody>
      </p:sp>
      <p:sp>
        <p:nvSpPr>
          <p:cNvPr id="17" name="object 17"/>
          <p:cNvSpPr/>
          <p:nvPr/>
        </p:nvSpPr>
        <p:spPr>
          <a:xfrm>
            <a:off x="2998466" y="447467"/>
            <a:ext cx="549910" cy="0"/>
          </a:xfrm>
          <a:custGeom>
            <a:avLst/>
            <a:gdLst/>
            <a:ahLst/>
            <a:cxnLst/>
            <a:rect l="l" t="t" r="r" b="b"/>
            <a:pathLst>
              <a:path w="549910">
                <a:moveTo>
                  <a:pt x="0" y="0"/>
                </a:moveTo>
                <a:lnTo>
                  <a:pt x="549859" y="0"/>
                </a:lnTo>
              </a:path>
            </a:pathLst>
          </a:custGeom>
          <a:ln w="7620">
            <a:solidFill>
              <a:srgbClr val="002934"/>
            </a:solidFill>
          </a:ln>
        </p:spPr>
        <p:txBody>
          <a:bodyPr wrap="square" lIns="0" tIns="0" rIns="0" bIns="0" rtlCol="0"/>
          <a:lstStyle/>
          <a:p>
            <a:endParaRPr/>
          </a:p>
        </p:txBody>
      </p:sp>
      <p:sp>
        <p:nvSpPr>
          <p:cNvPr id="18" name="object 18"/>
          <p:cNvSpPr/>
          <p:nvPr/>
        </p:nvSpPr>
        <p:spPr>
          <a:xfrm>
            <a:off x="2919535" y="399817"/>
            <a:ext cx="79375" cy="48260"/>
          </a:xfrm>
          <a:custGeom>
            <a:avLst/>
            <a:gdLst/>
            <a:ahLst/>
            <a:cxnLst/>
            <a:rect l="l" t="t" r="r" b="b"/>
            <a:pathLst>
              <a:path w="79375" h="48259">
                <a:moveTo>
                  <a:pt x="78930" y="47650"/>
                </a:moveTo>
                <a:lnTo>
                  <a:pt x="54247" y="44187"/>
                </a:lnTo>
                <a:lnTo>
                  <a:pt x="32221" y="34445"/>
                </a:lnTo>
                <a:lnTo>
                  <a:pt x="13817" y="19393"/>
                </a:lnTo>
                <a:lnTo>
                  <a:pt x="0" y="0"/>
                </a:lnTo>
              </a:path>
            </a:pathLst>
          </a:custGeom>
          <a:ln w="7620">
            <a:solidFill>
              <a:srgbClr val="002934"/>
            </a:solidFill>
          </a:ln>
        </p:spPr>
        <p:txBody>
          <a:bodyPr wrap="square" lIns="0" tIns="0" rIns="0" bIns="0" rtlCol="0"/>
          <a:lstStyle/>
          <a:p>
            <a:endParaRPr/>
          </a:p>
        </p:txBody>
      </p:sp>
      <p:sp>
        <p:nvSpPr>
          <p:cNvPr id="19" name="object 19"/>
          <p:cNvSpPr/>
          <p:nvPr/>
        </p:nvSpPr>
        <p:spPr>
          <a:xfrm>
            <a:off x="2920767" y="447467"/>
            <a:ext cx="78105" cy="45720"/>
          </a:xfrm>
          <a:custGeom>
            <a:avLst/>
            <a:gdLst/>
            <a:ahLst/>
            <a:cxnLst/>
            <a:rect l="l" t="t" r="r" b="b"/>
            <a:pathLst>
              <a:path w="78105" h="45720">
                <a:moveTo>
                  <a:pt x="0" y="45389"/>
                </a:moveTo>
                <a:lnTo>
                  <a:pt x="13903" y="26864"/>
                </a:lnTo>
                <a:lnTo>
                  <a:pt x="32081" y="12531"/>
                </a:lnTo>
                <a:lnTo>
                  <a:pt x="53644" y="3280"/>
                </a:lnTo>
                <a:lnTo>
                  <a:pt x="77698" y="0"/>
                </a:lnTo>
              </a:path>
            </a:pathLst>
          </a:custGeom>
          <a:ln w="7620">
            <a:solidFill>
              <a:srgbClr val="002934"/>
            </a:solidFill>
          </a:ln>
        </p:spPr>
        <p:txBody>
          <a:bodyPr wrap="square" lIns="0" tIns="0" rIns="0" bIns="0" rtlCol="0"/>
          <a:lstStyle/>
          <a:p>
            <a:endParaRPr/>
          </a:p>
        </p:txBody>
      </p:sp>
      <p:sp>
        <p:nvSpPr>
          <p:cNvPr id="20" name="object 20"/>
          <p:cNvSpPr/>
          <p:nvPr/>
        </p:nvSpPr>
        <p:spPr>
          <a:xfrm>
            <a:off x="3753812" y="445207"/>
            <a:ext cx="549910" cy="0"/>
          </a:xfrm>
          <a:custGeom>
            <a:avLst/>
            <a:gdLst/>
            <a:ahLst/>
            <a:cxnLst/>
            <a:rect l="l" t="t" r="r" b="b"/>
            <a:pathLst>
              <a:path w="549910">
                <a:moveTo>
                  <a:pt x="549846" y="0"/>
                </a:moveTo>
                <a:lnTo>
                  <a:pt x="0" y="0"/>
                </a:lnTo>
              </a:path>
            </a:pathLst>
          </a:custGeom>
          <a:ln w="7620">
            <a:solidFill>
              <a:srgbClr val="002934"/>
            </a:solidFill>
          </a:ln>
        </p:spPr>
        <p:txBody>
          <a:bodyPr wrap="square" lIns="0" tIns="0" rIns="0" bIns="0" rtlCol="0"/>
          <a:lstStyle/>
          <a:p>
            <a:endParaRPr/>
          </a:p>
        </p:txBody>
      </p:sp>
      <p:sp>
        <p:nvSpPr>
          <p:cNvPr id="21" name="object 21"/>
          <p:cNvSpPr/>
          <p:nvPr/>
        </p:nvSpPr>
        <p:spPr>
          <a:xfrm>
            <a:off x="4303659" y="445207"/>
            <a:ext cx="79375" cy="48260"/>
          </a:xfrm>
          <a:custGeom>
            <a:avLst/>
            <a:gdLst/>
            <a:ahLst/>
            <a:cxnLst/>
            <a:rect l="l" t="t" r="r" b="b"/>
            <a:pathLst>
              <a:path w="79375" h="48259">
                <a:moveTo>
                  <a:pt x="0" y="0"/>
                </a:moveTo>
                <a:lnTo>
                  <a:pt x="24682" y="3459"/>
                </a:lnTo>
                <a:lnTo>
                  <a:pt x="46709" y="13195"/>
                </a:lnTo>
                <a:lnTo>
                  <a:pt x="65113" y="28246"/>
                </a:lnTo>
                <a:lnTo>
                  <a:pt x="78930" y="47650"/>
                </a:lnTo>
              </a:path>
            </a:pathLst>
          </a:custGeom>
          <a:ln w="7620">
            <a:solidFill>
              <a:srgbClr val="002934"/>
            </a:solidFill>
          </a:ln>
        </p:spPr>
        <p:txBody>
          <a:bodyPr wrap="square" lIns="0" tIns="0" rIns="0" bIns="0" rtlCol="0"/>
          <a:lstStyle/>
          <a:p>
            <a:endParaRPr/>
          </a:p>
        </p:txBody>
      </p:sp>
      <p:sp>
        <p:nvSpPr>
          <p:cNvPr id="22" name="object 22"/>
          <p:cNvSpPr/>
          <p:nvPr/>
        </p:nvSpPr>
        <p:spPr>
          <a:xfrm>
            <a:off x="4303659" y="399817"/>
            <a:ext cx="78105" cy="45720"/>
          </a:xfrm>
          <a:custGeom>
            <a:avLst/>
            <a:gdLst/>
            <a:ahLst/>
            <a:cxnLst/>
            <a:rect l="l" t="t" r="r" b="b"/>
            <a:pathLst>
              <a:path w="78104" h="45720">
                <a:moveTo>
                  <a:pt x="77698" y="0"/>
                </a:moveTo>
                <a:lnTo>
                  <a:pt x="63795" y="18525"/>
                </a:lnTo>
                <a:lnTo>
                  <a:pt x="45616" y="32858"/>
                </a:lnTo>
                <a:lnTo>
                  <a:pt x="24054" y="42108"/>
                </a:lnTo>
                <a:lnTo>
                  <a:pt x="0" y="45389"/>
                </a:lnTo>
              </a:path>
            </a:pathLst>
          </a:custGeom>
          <a:ln w="7620">
            <a:solidFill>
              <a:srgbClr val="002934"/>
            </a:solidFill>
          </a:ln>
        </p:spPr>
        <p:txBody>
          <a:bodyPr wrap="square" lIns="0" tIns="0" rIns="0" bIns="0" rtlCol="0"/>
          <a:lstStyle/>
          <a:p>
            <a:endParaRPr/>
          </a:p>
        </p:txBody>
      </p:sp>
      <p:sp>
        <p:nvSpPr>
          <p:cNvPr id="23" name="object 23"/>
          <p:cNvSpPr/>
          <p:nvPr/>
        </p:nvSpPr>
        <p:spPr>
          <a:xfrm>
            <a:off x="6388465" y="447467"/>
            <a:ext cx="549910" cy="0"/>
          </a:xfrm>
          <a:custGeom>
            <a:avLst/>
            <a:gdLst/>
            <a:ahLst/>
            <a:cxnLst/>
            <a:rect l="l" t="t" r="r" b="b"/>
            <a:pathLst>
              <a:path w="549909">
                <a:moveTo>
                  <a:pt x="0" y="0"/>
                </a:moveTo>
                <a:lnTo>
                  <a:pt x="549859" y="0"/>
                </a:lnTo>
              </a:path>
            </a:pathLst>
          </a:custGeom>
          <a:ln w="7620">
            <a:solidFill>
              <a:srgbClr val="002934"/>
            </a:solidFill>
          </a:ln>
        </p:spPr>
        <p:txBody>
          <a:bodyPr wrap="square" lIns="0" tIns="0" rIns="0" bIns="0" rtlCol="0"/>
          <a:lstStyle/>
          <a:p>
            <a:endParaRPr/>
          </a:p>
        </p:txBody>
      </p:sp>
      <p:sp>
        <p:nvSpPr>
          <p:cNvPr id="24" name="object 24"/>
          <p:cNvSpPr/>
          <p:nvPr/>
        </p:nvSpPr>
        <p:spPr>
          <a:xfrm>
            <a:off x="6309535" y="399817"/>
            <a:ext cx="79375" cy="48260"/>
          </a:xfrm>
          <a:custGeom>
            <a:avLst/>
            <a:gdLst/>
            <a:ahLst/>
            <a:cxnLst/>
            <a:rect l="l" t="t" r="r" b="b"/>
            <a:pathLst>
              <a:path w="79375" h="48259">
                <a:moveTo>
                  <a:pt x="78930" y="47650"/>
                </a:moveTo>
                <a:lnTo>
                  <a:pt x="54247" y="44187"/>
                </a:lnTo>
                <a:lnTo>
                  <a:pt x="32221" y="34445"/>
                </a:lnTo>
                <a:lnTo>
                  <a:pt x="13817" y="19393"/>
                </a:lnTo>
                <a:lnTo>
                  <a:pt x="0" y="0"/>
                </a:lnTo>
              </a:path>
            </a:pathLst>
          </a:custGeom>
          <a:ln w="7620">
            <a:solidFill>
              <a:srgbClr val="002934"/>
            </a:solidFill>
          </a:ln>
        </p:spPr>
        <p:txBody>
          <a:bodyPr wrap="square" lIns="0" tIns="0" rIns="0" bIns="0" rtlCol="0"/>
          <a:lstStyle/>
          <a:p>
            <a:endParaRPr/>
          </a:p>
        </p:txBody>
      </p:sp>
      <p:sp>
        <p:nvSpPr>
          <p:cNvPr id="25" name="object 25"/>
          <p:cNvSpPr/>
          <p:nvPr/>
        </p:nvSpPr>
        <p:spPr>
          <a:xfrm>
            <a:off x="6310767" y="447467"/>
            <a:ext cx="78105" cy="45720"/>
          </a:xfrm>
          <a:custGeom>
            <a:avLst/>
            <a:gdLst/>
            <a:ahLst/>
            <a:cxnLst/>
            <a:rect l="l" t="t" r="r" b="b"/>
            <a:pathLst>
              <a:path w="78104" h="45720">
                <a:moveTo>
                  <a:pt x="0" y="45389"/>
                </a:moveTo>
                <a:lnTo>
                  <a:pt x="13903" y="26864"/>
                </a:lnTo>
                <a:lnTo>
                  <a:pt x="32081" y="12531"/>
                </a:lnTo>
                <a:lnTo>
                  <a:pt x="53644" y="3280"/>
                </a:lnTo>
                <a:lnTo>
                  <a:pt x="77698" y="0"/>
                </a:lnTo>
              </a:path>
            </a:pathLst>
          </a:custGeom>
          <a:ln w="7620">
            <a:solidFill>
              <a:srgbClr val="002934"/>
            </a:solidFill>
          </a:ln>
        </p:spPr>
        <p:txBody>
          <a:bodyPr wrap="square" lIns="0" tIns="0" rIns="0" bIns="0" rtlCol="0"/>
          <a:lstStyle/>
          <a:p>
            <a:endParaRPr/>
          </a:p>
        </p:txBody>
      </p:sp>
      <p:sp>
        <p:nvSpPr>
          <p:cNvPr id="26" name="object 26"/>
          <p:cNvSpPr/>
          <p:nvPr/>
        </p:nvSpPr>
        <p:spPr>
          <a:xfrm>
            <a:off x="7143813" y="445207"/>
            <a:ext cx="549910" cy="0"/>
          </a:xfrm>
          <a:custGeom>
            <a:avLst/>
            <a:gdLst/>
            <a:ahLst/>
            <a:cxnLst/>
            <a:rect l="l" t="t" r="r" b="b"/>
            <a:pathLst>
              <a:path w="549909">
                <a:moveTo>
                  <a:pt x="549846" y="0"/>
                </a:moveTo>
                <a:lnTo>
                  <a:pt x="0" y="0"/>
                </a:lnTo>
              </a:path>
            </a:pathLst>
          </a:custGeom>
          <a:ln w="7620">
            <a:solidFill>
              <a:srgbClr val="002934"/>
            </a:solidFill>
          </a:ln>
        </p:spPr>
        <p:txBody>
          <a:bodyPr wrap="square" lIns="0" tIns="0" rIns="0" bIns="0" rtlCol="0"/>
          <a:lstStyle/>
          <a:p>
            <a:endParaRPr/>
          </a:p>
        </p:txBody>
      </p:sp>
      <p:sp>
        <p:nvSpPr>
          <p:cNvPr id="27" name="object 27"/>
          <p:cNvSpPr/>
          <p:nvPr/>
        </p:nvSpPr>
        <p:spPr>
          <a:xfrm>
            <a:off x="7693659" y="445207"/>
            <a:ext cx="79375" cy="48260"/>
          </a:xfrm>
          <a:custGeom>
            <a:avLst/>
            <a:gdLst/>
            <a:ahLst/>
            <a:cxnLst/>
            <a:rect l="l" t="t" r="r" b="b"/>
            <a:pathLst>
              <a:path w="79375" h="48259">
                <a:moveTo>
                  <a:pt x="0" y="0"/>
                </a:moveTo>
                <a:lnTo>
                  <a:pt x="24682" y="3459"/>
                </a:lnTo>
                <a:lnTo>
                  <a:pt x="46709" y="13195"/>
                </a:lnTo>
                <a:lnTo>
                  <a:pt x="65113" y="28246"/>
                </a:lnTo>
                <a:lnTo>
                  <a:pt x="78930" y="47650"/>
                </a:lnTo>
              </a:path>
            </a:pathLst>
          </a:custGeom>
          <a:ln w="7620">
            <a:solidFill>
              <a:srgbClr val="002934"/>
            </a:solidFill>
          </a:ln>
        </p:spPr>
        <p:txBody>
          <a:bodyPr wrap="square" lIns="0" tIns="0" rIns="0" bIns="0" rtlCol="0"/>
          <a:lstStyle/>
          <a:p>
            <a:endParaRPr/>
          </a:p>
        </p:txBody>
      </p:sp>
      <p:sp>
        <p:nvSpPr>
          <p:cNvPr id="28" name="object 28"/>
          <p:cNvSpPr/>
          <p:nvPr/>
        </p:nvSpPr>
        <p:spPr>
          <a:xfrm>
            <a:off x="7693659" y="399817"/>
            <a:ext cx="78105" cy="45720"/>
          </a:xfrm>
          <a:custGeom>
            <a:avLst/>
            <a:gdLst/>
            <a:ahLst/>
            <a:cxnLst/>
            <a:rect l="l" t="t" r="r" b="b"/>
            <a:pathLst>
              <a:path w="78104" h="45720">
                <a:moveTo>
                  <a:pt x="77698" y="0"/>
                </a:moveTo>
                <a:lnTo>
                  <a:pt x="63795" y="18525"/>
                </a:lnTo>
                <a:lnTo>
                  <a:pt x="45616" y="32858"/>
                </a:lnTo>
                <a:lnTo>
                  <a:pt x="24054" y="42108"/>
                </a:lnTo>
                <a:lnTo>
                  <a:pt x="0" y="45389"/>
                </a:lnTo>
              </a:path>
            </a:pathLst>
          </a:custGeom>
          <a:ln w="7620">
            <a:solidFill>
              <a:srgbClr val="002934"/>
            </a:solidFill>
          </a:ln>
        </p:spPr>
        <p:txBody>
          <a:bodyPr wrap="square" lIns="0" tIns="0" rIns="0" bIns="0" rtlCol="0"/>
          <a:lstStyle/>
          <a:p>
            <a:endParaRPr/>
          </a:p>
        </p:txBody>
      </p:sp>
      <p:sp>
        <p:nvSpPr>
          <p:cNvPr id="29" name="object 29"/>
          <p:cNvSpPr/>
          <p:nvPr/>
        </p:nvSpPr>
        <p:spPr>
          <a:xfrm>
            <a:off x="9778466" y="447467"/>
            <a:ext cx="549910" cy="0"/>
          </a:xfrm>
          <a:custGeom>
            <a:avLst/>
            <a:gdLst/>
            <a:ahLst/>
            <a:cxnLst/>
            <a:rect l="l" t="t" r="r" b="b"/>
            <a:pathLst>
              <a:path w="549909">
                <a:moveTo>
                  <a:pt x="0" y="0"/>
                </a:moveTo>
                <a:lnTo>
                  <a:pt x="549859" y="0"/>
                </a:lnTo>
              </a:path>
            </a:pathLst>
          </a:custGeom>
          <a:ln w="7620">
            <a:solidFill>
              <a:srgbClr val="002934"/>
            </a:solidFill>
          </a:ln>
        </p:spPr>
        <p:txBody>
          <a:bodyPr wrap="square" lIns="0" tIns="0" rIns="0" bIns="0" rtlCol="0"/>
          <a:lstStyle/>
          <a:p>
            <a:endParaRPr/>
          </a:p>
        </p:txBody>
      </p:sp>
      <p:sp>
        <p:nvSpPr>
          <p:cNvPr id="30" name="object 30"/>
          <p:cNvSpPr/>
          <p:nvPr/>
        </p:nvSpPr>
        <p:spPr>
          <a:xfrm>
            <a:off x="9699535" y="399817"/>
            <a:ext cx="79375" cy="48260"/>
          </a:xfrm>
          <a:custGeom>
            <a:avLst/>
            <a:gdLst/>
            <a:ahLst/>
            <a:cxnLst/>
            <a:rect l="l" t="t" r="r" b="b"/>
            <a:pathLst>
              <a:path w="79375" h="48259">
                <a:moveTo>
                  <a:pt x="78930" y="47650"/>
                </a:moveTo>
                <a:lnTo>
                  <a:pt x="54247" y="44187"/>
                </a:lnTo>
                <a:lnTo>
                  <a:pt x="32221" y="34445"/>
                </a:lnTo>
                <a:lnTo>
                  <a:pt x="13817" y="19393"/>
                </a:lnTo>
                <a:lnTo>
                  <a:pt x="0" y="0"/>
                </a:lnTo>
              </a:path>
            </a:pathLst>
          </a:custGeom>
          <a:ln w="7620">
            <a:solidFill>
              <a:srgbClr val="002934"/>
            </a:solidFill>
          </a:ln>
        </p:spPr>
        <p:txBody>
          <a:bodyPr wrap="square" lIns="0" tIns="0" rIns="0" bIns="0" rtlCol="0"/>
          <a:lstStyle/>
          <a:p>
            <a:endParaRPr/>
          </a:p>
        </p:txBody>
      </p:sp>
      <p:sp>
        <p:nvSpPr>
          <p:cNvPr id="31" name="object 31"/>
          <p:cNvSpPr/>
          <p:nvPr/>
        </p:nvSpPr>
        <p:spPr>
          <a:xfrm>
            <a:off x="9700768" y="447467"/>
            <a:ext cx="78105" cy="45720"/>
          </a:xfrm>
          <a:custGeom>
            <a:avLst/>
            <a:gdLst/>
            <a:ahLst/>
            <a:cxnLst/>
            <a:rect l="l" t="t" r="r" b="b"/>
            <a:pathLst>
              <a:path w="78104" h="45720">
                <a:moveTo>
                  <a:pt x="0" y="45389"/>
                </a:moveTo>
                <a:lnTo>
                  <a:pt x="13903" y="26864"/>
                </a:lnTo>
                <a:lnTo>
                  <a:pt x="32081" y="12531"/>
                </a:lnTo>
                <a:lnTo>
                  <a:pt x="53644" y="3280"/>
                </a:lnTo>
                <a:lnTo>
                  <a:pt x="77698" y="0"/>
                </a:lnTo>
              </a:path>
            </a:pathLst>
          </a:custGeom>
          <a:ln w="7620">
            <a:solidFill>
              <a:srgbClr val="002934"/>
            </a:solidFill>
          </a:ln>
        </p:spPr>
        <p:txBody>
          <a:bodyPr wrap="square" lIns="0" tIns="0" rIns="0" bIns="0" rtlCol="0"/>
          <a:lstStyle/>
          <a:p>
            <a:endParaRPr/>
          </a:p>
        </p:txBody>
      </p:sp>
      <p:sp>
        <p:nvSpPr>
          <p:cNvPr id="6" name="object 6"/>
          <p:cNvSpPr txBox="1"/>
          <p:nvPr/>
        </p:nvSpPr>
        <p:spPr>
          <a:xfrm>
            <a:off x="7203547" y="2624484"/>
            <a:ext cx="3324753" cy="1259319"/>
          </a:xfrm>
          <a:prstGeom prst="rect">
            <a:avLst/>
          </a:prstGeom>
        </p:spPr>
        <p:txBody>
          <a:bodyPr vert="horz" wrap="square" lIns="0" tIns="12700" rIns="0" bIns="0" rtlCol="0">
            <a:spAutoFit/>
          </a:bodyPr>
          <a:lstStyle/>
          <a:p>
            <a:pPr marL="12700" marR="5080">
              <a:lnSpc>
                <a:spcPct val="100000"/>
              </a:lnSpc>
            </a:pPr>
            <a:r>
              <a:rPr lang="zh-CN" altLang="en-US" sz="900" dirty="0">
                <a:latin typeface="GillSansNova-Light"/>
                <a:cs typeface="GillSansNova-Light"/>
              </a:rPr>
              <a:t>岛上电压：</a:t>
            </a:r>
            <a:r>
              <a:rPr lang="en-US" altLang="zh-CN" sz="900" dirty="0">
                <a:latin typeface="GillSansNova-Light"/>
                <a:cs typeface="GillSansNova-Light"/>
              </a:rPr>
              <a:t>220</a:t>
            </a:r>
            <a:r>
              <a:rPr lang="zh-CN" altLang="en-US" sz="900" dirty="0">
                <a:latin typeface="GillSansNova-Light"/>
                <a:cs typeface="GillSansNova-Light"/>
              </a:rPr>
              <a:t>伏</a:t>
            </a:r>
            <a:endParaRPr lang="en-US" altLang="zh-CN" sz="900" dirty="0">
              <a:latin typeface="GillSansNova-Light"/>
              <a:cs typeface="GillSansNova-Light"/>
            </a:endParaRPr>
          </a:p>
          <a:p>
            <a:pPr marL="12700" marR="5080">
              <a:lnSpc>
                <a:spcPct val="100000"/>
              </a:lnSpc>
            </a:pPr>
            <a:r>
              <a:rPr lang="zh-CN" altLang="en-US" sz="900" dirty="0">
                <a:latin typeface="GillSansNova-Light"/>
                <a:cs typeface="GillSansNova-Light"/>
              </a:rPr>
              <a:t>当地货币：塞舌尔卢比</a:t>
            </a:r>
          </a:p>
          <a:p>
            <a:pPr marL="12700" marR="5080">
              <a:lnSpc>
                <a:spcPct val="100000"/>
              </a:lnSpc>
            </a:pPr>
            <a:r>
              <a:rPr lang="zh-CN" altLang="en-US" sz="900" dirty="0">
                <a:latin typeface="GillSansNova-Light"/>
                <a:cs typeface="GillSansNova-Light"/>
              </a:rPr>
              <a:t>时差： </a:t>
            </a:r>
            <a:r>
              <a:rPr lang="en-US" altLang="zh-CN" sz="900" dirty="0">
                <a:latin typeface="GillSansNova-Light"/>
                <a:cs typeface="GillSansNova-Light"/>
              </a:rPr>
              <a:t>-4</a:t>
            </a:r>
            <a:r>
              <a:rPr lang="zh-CN" altLang="en-US" sz="900" dirty="0">
                <a:latin typeface="GillSansNova-Light"/>
                <a:cs typeface="GillSansNova-Light"/>
              </a:rPr>
              <a:t>小时</a:t>
            </a:r>
            <a:endParaRPr lang="en-US" altLang="zh-CN" sz="900" dirty="0">
              <a:latin typeface="GillSansNova-Light"/>
              <a:cs typeface="GillSansNova-Light"/>
            </a:endParaRPr>
          </a:p>
          <a:p>
            <a:pPr marL="12700" marR="5080">
              <a:lnSpc>
                <a:spcPct val="100000"/>
              </a:lnSpc>
            </a:pPr>
            <a:r>
              <a:rPr lang="zh-CN" altLang="en-US" sz="900" dirty="0">
                <a:latin typeface="GillSansNova-Light"/>
                <a:cs typeface="GillSansNova-Light"/>
              </a:rPr>
              <a:t>建议客人出发前再次确认航班，租车需要有效的国际驾照证明</a:t>
            </a:r>
            <a:endParaRPr lang="en-US" altLang="zh-CN" sz="900" dirty="0">
              <a:latin typeface="GillSansNova-Light"/>
              <a:cs typeface="GillSansNova-Light"/>
            </a:endParaRPr>
          </a:p>
          <a:p>
            <a:pPr marL="12700" marR="5080">
              <a:lnSpc>
                <a:spcPct val="100000"/>
              </a:lnSpc>
            </a:pPr>
            <a:r>
              <a:rPr lang="zh-CN" altLang="en-US" sz="900" dirty="0">
                <a:latin typeface="GillSansNova-Light"/>
                <a:cs typeface="GillSansNova-Light"/>
              </a:rPr>
              <a:t>温度：全年</a:t>
            </a:r>
            <a:r>
              <a:rPr lang="en-US" sz="900" dirty="0">
                <a:solidFill>
                  <a:srgbClr val="305762"/>
                </a:solidFill>
                <a:latin typeface="GillSansNova-Light"/>
                <a:cs typeface="GillSansNova-Light"/>
              </a:rPr>
              <a:t>24°C </a:t>
            </a:r>
            <a:r>
              <a:rPr lang="zh-CN" altLang="en-US" sz="900" dirty="0">
                <a:latin typeface="GillSansNova-Light"/>
                <a:cs typeface="GillSansNova-Light"/>
              </a:rPr>
              <a:t>至</a:t>
            </a:r>
            <a:r>
              <a:rPr lang="en-US" altLang="zh-CN" sz="900" dirty="0">
                <a:latin typeface="GillSansNova-Light"/>
                <a:cs typeface="GillSansNova-Light"/>
              </a:rPr>
              <a:t>30</a:t>
            </a:r>
            <a:r>
              <a:rPr lang="en-US" sz="900" dirty="0">
                <a:solidFill>
                  <a:srgbClr val="305762"/>
                </a:solidFill>
                <a:latin typeface="GillSansNova-Light"/>
                <a:cs typeface="GillSansNova-Light"/>
              </a:rPr>
              <a:t> °C </a:t>
            </a:r>
            <a:r>
              <a:rPr lang="en-US" altLang="zh-CN" sz="900" dirty="0">
                <a:latin typeface="GillSansNova-Light"/>
                <a:cs typeface="GillSansNova-Light"/>
              </a:rPr>
              <a:t>   </a:t>
            </a:r>
          </a:p>
          <a:p>
            <a:pPr marL="12700" marR="5080">
              <a:lnSpc>
                <a:spcPct val="100000"/>
              </a:lnSpc>
            </a:pPr>
            <a:r>
              <a:rPr lang="zh-CN" altLang="en-US" sz="900" dirty="0">
                <a:latin typeface="GillSansNova-Light"/>
                <a:cs typeface="GillSansNova-Light"/>
              </a:rPr>
              <a:t>信用卡：美国运通卡，万事达卡，</a:t>
            </a:r>
            <a:r>
              <a:rPr lang="en-US" altLang="zh-CN" sz="900" dirty="0">
                <a:latin typeface="GillSansNova-Light"/>
                <a:cs typeface="GillSansNova-Light"/>
              </a:rPr>
              <a:t>VISA</a:t>
            </a:r>
            <a:r>
              <a:rPr lang="zh-CN" altLang="en-US" sz="900" dirty="0">
                <a:latin typeface="GillSansNova-Light"/>
                <a:cs typeface="GillSansNova-Light"/>
              </a:rPr>
              <a:t>卡</a:t>
            </a:r>
          </a:p>
          <a:p>
            <a:pPr marL="12700" marR="5080">
              <a:lnSpc>
                <a:spcPct val="100000"/>
              </a:lnSpc>
            </a:pPr>
            <a:r>
              <a:rPr lang="zh-CN" altLang="en-US" sz="900" dirty="0">
                <a:latin typeface="GillSansNova-Light"/>
                <a:cs typeface="GillSansNova-Light"/>
              </a:rPr>
              <a:t>所有价格都在塞舌尔卢比结算，包括</a:t>
            </a:r>
            <a:r>
              <a:rPr lang="en-US" altLang="zh-CN" sz="900" dirty="0">
                <a:latin typeface="GillSansNova-Light"/>
                <a:cs typeface="GillSansNova-Light"/>
              </a:rPr>
              <a:t>15</a:t>
            </a:r>
            <a:r>
              <a:rPr lang="zh-CN" altLang="en-US" sz="900" dirty="0">
                <a:latin typeface="GillSansNova-Light"/>
                <a:cs typeface="GillSansNova-Light"/>
              </a:rPr>
              <a:t>％的政府税（</a:t>
            </a:r>
            <a:r>
              <a:rPr lang="en-US" altLang="zh-CN" sz="900" dirty="0">
                <a:latin typeface="GillSansNova-Light"/>
                <a:cs typeface="GillSansNova-Light"/>
              </a:rPr>
              <a:t>GST</a:t>
            </a:r>
            <a:r>
              <a:rPr lang="zh-CN" altLang="en-US" sz="900" dirty="0">
                <a:latin typeface="GillSansNova-Light"/>
                <a:cs typeface="GillSansNova-Light"/>
              </a:rPr>
              <a:t>）和专属服务费。</a:t>
            </a:r>
          </a:p>
          <a:p>
            <a:pPr marL="12700" marR="5080">
              <a:lnSpc>
                <a:spcPct val="100000"/>
              </a:lnSpc>
            </a:pPr>
            <a:endParaRPr sz="900" dirty="0">
              <a:latin typeface="GillSansNova-Light"/>
              <a:cs typeface="GillSansNova-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0576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TotalTime>
  <Words>2991</Words>
  <Application>Microsoft Macintosh PowerPoint</Application>
  <PresentationFormat>Custom</PresentationFormat>
  <Paragraphs>177</Paragraphs>
  <Slides>10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10</vt:i4>
      </vt:variant>
    </vt:vector>
  </HeadingPairs>
  <TitlesOfParts>
    <vt:vector size="28" baseType="lpstr">
      <vt:lpstr>Arial Unicode MS</vt:lpstr>
      <vt:lpstr>Calibri</vt:lpstr>
      <vt:lpstr>Georgia</vt:lpstr>
      <vt:lpstr>Gill Sans</vt:lpstr>
      <vt:lpstr>GillSansNova-Book</vt:lpstr>
      <vt:lpstr>GillSansNova-Light</vt:lpstr>
      <vt:lpstr>GillSansNova-Medium</vt:lpstr>
      <vt:lpstr>GillSansNova-UltraLight</vt:lpstr>
      <vt:lpstr>Heiti TC</vt:lpstr>
      <vt:lpstr>Helvetica Neue</vt:lpstr>
      <vt:lpstr>STHeiti Light</vt:lpstr>
      <vt:lpstr>Times New Roman</vt:lpstr>
      <vt:lpstr>华文中宋</vt:lpstr>
      <vt:lpstr>华文宋体</vt:lpstr>
      <vt:lpstr>宋体</vt:lpstr>
      <vt:lpstr>微软雅黑</vt:lpstr>
      <vt:lpstr>Arial</vt:lpstr>
      <vt:lpstr>Office Theme</vt:lpstr>
      <vt:lpstr>PowerPoint Presentation</vt:lpstr>
      <vt:lpstr>CONSTANCE LEMURIA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VivienneS.雯雯</cp:lastModifiedBy>
  <cp:revision>47</cp:revision>
  <cp:lastPrinted>2017-07-28T07:25:28Z</cp:lastPrinted>
  <dcterms:created xsi:type="dcterms:W3CDTF">2017-07-05T09:56:25Z</dcterms:created>
  <dcterms:modified xsi:type="dcterms:W3CDTF">2017-09-16T05:48:13Z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2017-05-23T00:00:00Z</vt:filetime>
  </property>
  <property fmtid="{D5CDD505-2E9C-101B-9397-08002B2CF9AE}" pid="3" name="Creator">
    <vt:lpwstr>Adobe InDesign CC 2017 (Macintosh)</vt:lpwstr>
  </property>
  <property fmtid="{D5CDD505-2E9C-101B-9397-08002B2CF9AE}" pid="4" name="LastSaved">
    <vt:filetime>2017-07-05T00:00:00Z</vt:filetime>
  </property>
</Properties>
</file>